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87" r:id="rId1"/>
  </p:sldMasterIdLst>
  <p:notesMasterIdLst>
    <p:notesMasterId r:id="rId60"/>
  </p:notesMasterIdLst>
  <p:handoutMasterIdLst>
    <p:handoutMasterId r:id="rId61"/>
  </p:handoutMasterIdLst>
  <p:sldIdLst>
    <p:sldId id="723" r:id="rId2"/>
    <p:sldId id="676" r:id="rId3"/>
    <p:sldId id="675" r:id="rId4"/>
    <p:sldId id="673" r:id="rId5"/>
    <p:sldId id="677" r:id="rId6"/>
    <p:sldId id="678" r:id="rId7"/>
    <p:sldId id="679" r:id="rId8"/>
    <p:sldId id="657" r:id="rId9"/>
    <p:sldId id="645" r:id="rId10"/>
    <p:sldId id="646" r:id="rId11"/>
    <p:sldId id="647" r:id="rId12"/>
    <p:sldId id="651" r:id="rId13"/>
    <p:sldId id="650" r:id="rId14"/>
    <p:sldId id="680" r:id="rId15"/>
    <p:sldId id="610" r:id="rId16"/>
    <p:sldId id="681" r:id="rId17"/>
    <p:sldId id="683" r:id="rId18"/>
    <p:sldId id="684" r:id="rId19"/>
    <p:sldId id="685" r:id="rId20"/>
    <p:sldId id="686" r:id="rId21"/>
    <p:sldId id="687" r:id="rId22"/>
    <p:sldId id="688" r:id="rId23"/>
    <p:sldId id="689" r:id="rId24"/>
    <p:sldId id="690" r:id="rId25"/>
    <p:sldId id="691" r:id="rId26"/>
    <p:sldId id="692" r:id="rId27"/>
    <p:sldId id="693" r:id="rId28"/>
    <p:sldId id="694" r:id="rId29"/>
    <p:sldId id="695" r:id="rId30"/>
    <p:sldId id="696" r:id="rId31"/>
    <p:sldId id="697" r:id="rId32"/>
    <p:sldId id="698" r:id="rId33"/>
    <p:sldId id="699" r:id="rId34"/>
    <p:sldId id="700" r:id="rId35"/>
    <p:sldId id="701" r:id="rId36"/>
    <p:sldId id="702" r:id="rId37"/>
    <p:sldId id="703" r:id="rId38"/>
    <p:sldId id="704" r:id="rId39"/>
    <p:sldId id="705" r:id="rId40"/>
    <p:sldId id="706" r:id="rId41"/>
    <p:sldId id="707" r:id="rId42"/>
    <p:sldId id="708" r:id="rId43"/>
    <p:sldId id="709" r:id="rId44"/>
    <p:sldId id="710" r:id="rId45"/>
    <p:sldId id="711" r:id="rId46"/>
    <p:sldId id="712" r:id="rId47"/>
    <p:sldId id="725" r:id="rId48"/>
    <p:sldId id="727" r:id="rId49"/>
    <p:sldId id="713" r:id="rId50"/>
    <p:sldId id="724" r:id="rId51"/>
    <p:sldId id="714" r:id="rId52"/>
    <p:sldId id="715" r:id="rId53"/>
    <p:sldId id="716" r:id="rId54"/>
    <p:sldId id="717" r:id="rId55"/>
    <p:sldId id="718" r:id="rId56"/>
    <p:sldId id="719" r:id="rId57"/>
    <p:sldId id="720" r:id="rId58"/>
    <p:sldId id="721" r:id="rId5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FEA"/>
    <a:srgbClr val="6699FF"/>
    <a:srgbClr val="0066FF"/>
    <a:srgbClr val="9966FF"/>
    <a:srgbClr val="CC00FF"/>
    <a:srgbClr val="FF66CC"/>
    <a:srgbClr val="65A2F0"/>
    <a:srgbClr val="5D98E2"/>
    <a:srgbClr val="88ACF4"/>
    <a:srgbClr val="1E8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9" autoAdjust="0"/>
    <p:restoredTop sz="95167" autoAdjust="0"/>
  </p:normalViewPr>
  <p:slideViewPr>
    <p:cSldViewPr>
      <p:cViewPr varScale="1">
        <p:scale>
          <a:sx n="111" d="100"/>
          <a:sy n="111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48650399616917"/>
          <c:y val="6.7507416537310891E-2"/>
          <c:w val="0.75792713736935224"/>
          <c:h val="0.76223206382086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730188242389501E-2"/>
                  <c:y val="7.672563501515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14644311229658E-2"/>
                  <c:y val="3.28082582000267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688149876363161E-4"/>
                  <c:y val="3.1454743265458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05343290521419E-2"/>
                  <c:y val="2.72419012187211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724674269908708E-2"/>
                  <c:y val="5.44838024374422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091827331977228E-2"/>
                  <c:y val="1.36209506093605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3365.9</c:v>
                </c:pt>
                <c:pt idx="1">
                  <c:v>4239</c:v>
                </c:pt>
                <c:pt idx="2">
                  <c:v>6123.4</c:v>
                </c:pt>
                <c:pt idx="3">
                  <c:v>4929.8</c:v>
                </c:pt>
                <c:pt idx="4">
                  <c:v>6902.4</c:v>
                </c:pt>
                <c:pt idx="5">
                  <c:v>10373.4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C-492F-88AD-02585D8EE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0559050861762597E-3"/>
                  <c:y val="8.6331086484242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EE4D41F-EB29-4E95-A0B0-71BCE1FD118E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4538534000423802E-2"/>
                  <c:y val="5.44838024374422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408498672561284E-3"/>
                  <c:y val="5.4483802437442297E-3"/>
                </c:manualLayout>
              </c:layout>
              <c:tx>
                <c:rich>
                  <a:bodyPr/>
                  <a:lstStyle/>
                  <a:p>
                    <a:fld id="{355CE66E-7E9E-49F4-A5ED-61EC298F9623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1149654044850841E-16"/>
                  <c:y val="8.1725703656163329E-3"/>
                </c:manualLayout>
              </c:layout>
              <c:tx>
                <c:rich>
                  <a:bodyPr/>
                  <a:lstStyle/>
                  <a:p>
                    <a:fld id="{3190706B-38FE-49EA-B42D-3FDA76F9D168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1.1856759146275998E-2"/>
                  <c:y val="-2.724190121872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3741.3</c:v>
                </c:pt>
                <c:pt idx="1">
                  <c:v>5118.3</c:v>
                </c:pt>
                <c:pt idx="2">
                  <c:v>5478.3</c:v>
                </c:pt>
                <c:pt idx="3">
                  <c:v>5479.7</c:v>
                </c:pt>
                <c:pt idx="4">
                  <c:v>7586.2</c:v>
                </c:pt>
                <c:pt idx="5">
                  <c:v>10584.8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839664"/>
        <c:axId val="293503040"/>
      </c:barChart>
      <c:catAx>
        <c:axId val="9583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3503040"/>
        <c:crosses val="autoZero"/>
        <c:auto val="1"/>
        <c:lblAlgn val="ctr"/>
        <c:lblOffset val="1"/>
        <c:noMultiLvlLbl val="0"/>
      </c:catAx>
      <c:valAx>
        <c:axId val="29350304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83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002939149489263"/>
          <c:y val="0.93432812919559616"/>
          <c:w val="0.48958200669663626"/>
          <c:h val="5.1286969197130695E-2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57683578279347E-2"/>
          <c:y val="0.10362524534968472"/>
          <c:w val="0.51902700323202577"/>
          <c:h val="0.818880851273275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DF-4CD7-B77A-035EDBDE0DD4}"/>
              </c:ext>
            </c:extLst>
          </c:dPt>
          <c:dPt>
            <c:idx val="1"/>
            <c:bubble3D val="0"/>
            <c:spPr>
              <a:solidFill>
                <a:srgbClr val="2118DA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DF-4CD7-B77A-035EDBDE0DD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7DF-4CD7-B77A-035EDBDE0DD4}"/>
              </c:ext>
            </c:extLst>
          </c:dPt>
          <c:dPt>
            <c:idx val="3"/>
            <c:bubble3D val="0"/>
            <c:spPr>
              <a:solidFill>
                <a:srgbClr val="99CCFF">
                  <a:alpha val="85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DF-4CD7-B77A-035EDBDE0DD4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AAD-40D1-8A65-F78D5F95D58E}"/>
              </c:ext>
            </c:extLst>
          </c:dPt>
          <c:dPt>
            <c:idx val="5"/>
            <c:bubble3D val="0"/>
            <c:spPr>
              <a:solidFill>
                <a:srgbClr val="CFCDF7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7DF-4CD7-B77A-035EDBDE0DD4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7DF-4CD7-B77A-035EDBDE0DD4}"/>
              </c:ext>
            </c:extLst>
          </c:dPt>
          <c:dPt>
            <c:idx val="7"/>
            <c:bubble3D val="0"/>
            <c:spPr>
              <a:solidFill>
                <a:srgbClr val="C32D2E">
                  <a:lumMod val="40000"/>
                  <a:lumOff val="60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DF-4CD7-B77A-035EDBDE0DD4}"/>
              </c:ext>
            </c:extLst>
          </c:dPt>
          <c:dPt>
            <c:idx val="8"/>
            <c:bubble3D val="0"/>
            <c:spPr>
              <a:solidFill>
                <a:srgbClr val="C6848A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E53-431B-B075-F71C5933E8CF}"/>
              </c:ext>
            </c:extLst>
          </c:dPt>
          <c:cat>
            <c:strRef>
              <c:f>Лист1!$A$2:$A$8</c:f>
              <c:strCache>
                <c:ptCount val="7"/>
                <c:pt idx="0">
                  <c:v>Иные межбюдж</c:v>
                </c:pt>
                <c:pt idx="1">
                  <c:v>Безвозмездные</c:v>
                </c:pt>
                <c:pt idx="2">
                  <c:v>Доходы от возвр</c:v>
                </c:pt>
                <c:pt idx="3">
                  <c:v>дотации </c:v>
                </c:pt>
                <c:pt idx="4">
                  <c:v>Субсидии</c:v>
                </c:pt>
                <c:pt idx="5">
                  <c:v>Субвенции</c:v>
                </c:pt>
                <c:pt idx="6">
                  <c:v>Иные межбюдж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10</c:v>
                </c:pt>
                <c:pt idx="1">
                  <c:v>6</c:v>
                </c:pt>
                <c:pt idx="2">
                  <c:v>2.1</c:v>
                </c:pt>
                <c:pt idx="3">
                  <c:v>493.6</c:v>
                </c:pt>
                <c:pt idx="4">
                  <c:v>276.8</c:v>
                </c:pt>
                <c:pt idx="5">
                  <c:v>631.29999999999995</c:v>
                </c:pt>
                <c:pt idx="6">
                  <c:v>23.6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7DF-4CD7-B77A-035EDBDE0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7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76377868346021"/>
          <c:y val="8.5312217561412079E-2"/>
          <c:w val="0.8337220805253317"/>
          <c:h val="0.819569650991159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9AF-41F0-B660-A0002E5EFA47}"/>
              </c:ext>
            </c:extLst>
          </c:dPt>
          <c:dPt>
            <c:idx val="1"/>
            <c:bubble3D val="0"/>
            <c:spPr>
              <a:solidFill>
                <a:srgbClr val="B686E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AF-41F0-B660-A0002E5EFA47}"/>
              </c:ext>
            </c:extLst>
          </c:dPt>
          <c:dPt>
            <c:idx val="2"/>
            <c:bubble3D val="0"/>
            <c:spPr>
              <a:solidFill>
                <a:srgbClr val="A54ED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9AF-41F0-B660-A0002E5EFA47}"/>
              </c:ext>
            </c:extLst>
          </c:dPt>
          <c:dPt>
            <c:idx val="3"/>
            <c:bubble3D val="0"/>
            <c:spPr>
              <a:solidFill>
                <a:srgbClr val="FF66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AF-41F0-B660-A0002E5EFA47}"/>
              </c:ext>
            </c:extLst>
          </c:dPt>
          <c:dPt>
            <c:idx val="4"/>
            <c:bubble3D val="0"/>
            <c:spPr>
              <a:solidFill>
                <a:srgbClr val="FF66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9AF-41F0-B660-A0002E5EFA47}"/>
              </c:ext>
            </c:extLst>
          </c:dPt>
          <c:dPt>
            <c:idx val="5"/>
            <c:bubble3D val="0"/>
            <c:spPr>
              <a:solidFill>
                <a:srgbClr val="B87FC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AF-41F0-B660-A0002E5EFA47}"/>
              </c:ext>
            </c:extLst>
          </c:dPt>
          <c:dPt>
            <c:idx val="6"/>
            <c:bubble3D val="0"/>
            <c:spPr>
              <a:solidFill>
                <a:srgbClr val="C763C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9AF-41F0-B660-A0002E5EFA47}"/>
              </c:ext>
            </c:extLst>
          </c:dPt>
          <c:dPt>
            <c:idx val="7"/>
            <c:bubble3D val="0"/>
            <c:spPr>
              <a:solidFill>
                <a:srgbClr val="E03AF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AF-41F0-B660-A0002E5EFA47}"/>
              </c:ext>
            </c:extLst>
          </c:dPt>
          <c:dPt>
            <c:idx val="8"/>
            <c:bubble3D val="0"/>
            <c:spPr>
              <a:solidFill>
                <a:srgbClr val="00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9AF-41F0-B660-A0002E5EFA47}"/>
              </c:ext>
            </c:extLst>
          </c:dPt>
          <c:dPt>
            <c:idx val="9"/>
            <c:bubble3D val="0"/>
            <c:spPr>
              <a:solidFill>
                <a:srgbClr val="88ACF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49-403C-BCCB-0E2937072EFE}"/>
              </c:ext>
            </c:extLst>
          </c:dPt>
          <c:dPt>
            <c:idx val="10"/>
            <c:bubble3D val="0"/>
            <c:spPr>
              <a:solidFill>
                <a:srgbClr val="1E85F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9AF-41F0-B660-A0002E5EFA47}"/>
              </c:ext>
            </c:extLst>
          </c:dPt>
          <c:dPt>
            <c:idx val="11"/>
            <c:bubble3D val="0"/>
            <c:spPr>
              <a:solidFill>
                <a:srgbClr val="5687F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7606-416B-8612-4D9FF82139AF}"/>
              </c:ext>
            </c:extLst>
          </c:dPt>
          <c:dPt>
            <c:idx val="12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4259339457567805"/>
                  <c:y val="-0.5464480532639701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/>
                      <a:t>Обслуживание муниципального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/>
                      <a:t> долга </a:t>
                    </a:r>
                    <a:r>
                      <a:rPr lang="ru-RU" dirty="0" smtClean="0"/>
                      <a:t>0,03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25524934383201"/>
                      <c:h val="0.123315620575016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4138888888888883E-2"/>
                  <c:y val="-9.733215205524438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Национальная безопасность 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43,2 – 2,1 %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02836034556298"/>
                      <c:h val="9.627017274750106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35556681977252841"/>
                  <c:y val="-0.598423487553612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вопросы 116,95 – 5,6 %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9AF-41F0-B660-A0002E5EFA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585848643919513E-2"/>
                  <c:y val="0.3794398933386689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Национальная оборона 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1,3 – 0,1 %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29466086219372"/>
                      <c:h val="7.0229932381128277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2.2607830271216097E-2"/>
                  <c:y val="0.1506742006813191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Национальная экономика 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226,0 – 10,9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74204895592054"/>
                      <c:h val="8.901627626803435E-2"/>
                    </c:manualLayout>
                  </c15:layout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AF-41F0-B660-A0002E5EFA4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30733240376202975"/>
                  <c:y val="0.1174450628732376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ЖКХ 421,8 – 20,3 %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3035825674153"/>
                      <c:h val="5.6730629201184359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22609164479440075"/>
                  <c:y val="-2.3491369359108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СМИ 9,1 – 0,4 %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9AF-41F0-B660-A0002E5EFA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6635061242344705E-2"/>
                  <c:y val="-2.97277096287631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 193,1 – 9,3 %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9AF-41F0-B660-A0002E5EFA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6410898898824453E-2"/>
                  <c:y val="-1.631881734742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Физкультура и спорт 89,4 – 4,3 %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A49-403C-BCCB-0E2937072E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6.7850831146106641E-2"/>
                  <c:y val="-1.54463974224794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Соц. политика</a:t>
                    </a:r>
                  </a:p>
                  <a:p>
                    <a:r>
                      <a:rPr lang="ru-RU" dirty="0" smtClean="0"/>
                      <a:t> 66,0 – 3,2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9AF-41F0-B660-A0002E5EFA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4.1666119860016481E-3"/>
                  <c:y val="0.5595145793572615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Образование 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908,7 – 43,7 %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19308288467484"/>
                      <c:h val="0.11524859462676941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.12964687226596666"/>
                  <c:y val="-0.513198473958012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Здравоохранение</a:t>
                    </a:r>
                  </a:p>
                  <a:p>
                    <a:r>
                      <a:rPr lang="ru-RU" dirty="0" smtClean="0"/>
                      <a:t>2,6</a:t>
                    </a:r>
                    <a:r>
                      <a:rPr lang="ru-RU" baseline="0" dirty="0" smtClean="0"/>
                      <a:t> – 0,1 %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Национальная оборона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Охрана окружающей среды</c:v>
                </c:pt>
                <c:pt idx="4">
                  <c:v>Обслуживание униципального долга</c:v>
                </c:pt>
                <c:pt idx="5">
                  <c:v>ЖКХ</c:v>
                </c:pt>
                <c:pt idx="6">
                  <c:v>СМИ</c:v>
                </c:pt>
                <c:pt idx="7">
                  <c:v>Общегосударственные вопросы</c:v>
                </c:pt>
                <c:pt idx="8">
                  <c:v>Культура</c:v>
                </c:pt>
                <c:pt idx="9">
                  <c:v>Физическая культура и спорт</c:v>
                </c:pt>
                <c:pt idx="10">
                  <c:v>Социальная политика</c:v>
                </c:pt>
                <c:pt idx="11">
                  <c:v>Здравоохранение</c:v>
                </c:pt>
                <c:pt idx="12">
                  <c:v>Образование</c:v>
                </c:pt>
              </c:strCache>
            </c:strRef>
          </c:cat>
          <c:val>
            <c:numRef>
              <c:f>Лист1!$B$2:$B$14</c:f>
              <c:numCache>
                <c:formatCode>0.00</c:formatCode>
                <c:ptCount val="13"/>
                <c:pt idx="0">
                  <c:v>8.3000000000000007</c:v>
                </c:pt>
                <c:pt idx="1">
                  <c:v>43.2</c:v>
                </c:pt>
                <c:pt idx="2">
                  <c:v>226</c:v>
                </c:pt>
                <c:pt idx="3">
                  <c:v>8.5</c:v>
                </c:pt>
                <c:pt idx="4">
                  <c:v>3.5</c:v>
                </c:pt>
                <c:pt idx="5">
                  <c:v>391.8</c:v>
                </c:pt>
                <c:pt idx="6">
                  <c:v>18.100000000000001</c:v>
                </c:pt>
                <c:pt idx="7">
                  <c:v>72.2</c:v>
                </c:pt>
                <c:pt idx="8">
                  <c:v>193.1</c:v>
                </c:pt>
                <c:pt idx="9">
                  <c:v>89.4</c:v>
                </c:pt>
                <c:pt idx="10">
                  <c:v>66</c:v>
                </c:pt>
                <c:pt idx="11">
                  <c:v>13.6</c:v>
                </c:pt>
                <c:pt idx="12">
                  <c:v>908.6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9AF-41F0-B660-A0002E5EFA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Национальная оборона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Охрана окружающей среды</c:v>
                </c:pt>
                <c:pt idx="4">
                  <c:v>Обслуживание униципального долга</c:v>
                </c:pt>
                <c:pt idx="5">
                  <c:v>ЖКХ</c:v>
                </c:pt>
                <c:pt idx="6">
                  <c:v>СМИ</c:v>
                </c:pt>
                <c:pt idx="7">
                  <c:v>Общегосударственные вопросы</c:v>
                </c:pt>
                <c:pt idx="8">
                  <c:v>Культура</c:v>
                </c:pt>
                <c:pt idx="9">
                  <c:v>Физическая культура и спорт</c:v>
                </c:pt>
                <c:pt idx="10">
                  <c:v>Социальная политика</c:v>
                </c:pt>
                <c:pt idx="11">
                  <c:v>Здравоохранение</c:v>
                </c:pt>
                <c:pt idx="12">
                  <c:v>Образование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10">
                  <c:v>71.3</c:v>
                </c:pt>
                <c:pt idx="11">
                  <c:v>908.6</c:v>
                </c:pt>
                <c:pt idx="12">
                  <c:v>13.6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Национальная оборона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Охрана окружающей среды</c:v>
                </c:pt>
                <c:pt idx="4">
                  <c:v>Обслуживание униципального долга</c:v>
                </c:pt>
                <c:pt idx="5">
                  <c:v>ЖКХ</c:v>
                </c:pt>
                <c:pt idx="6">
                  <c:v>СМИ</c:v>
                </c:pt>
                <c:pt idx="7">
                  <c:v>Общегосударственные вопросы</c:v>
                </c:pt>
                <c:pt idx="8">
                  <c:v>Культура</c:v>
                </c:pt>
                <c:pt idx="9">
                  <c:v>Физическая культура и спорт</c:v>
                </c:pt>
                <c:pt idx="10">
                  <c:v>Социальная политика</c:v>
                </c:pt>
                <c:pt idx="11">
                  <c:v>Здравоохранение</c:v>
                </c:pt>
                <c:pt idx="12">
                  <c:v>Образование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1.3</c:v>
                </c:pt>
                <c:pt idx="1">
                  <c:v>0.03</c:v>
                </c:pt>
                <c:pt idx="2">
                  <c:v>1.3</c:v>
                </c:pt>
                <c:pt idx="3">
                  <c:v>0.5</c:v>
                </c:pt>
                <c:pt idx="4">
                  <c:v>0.5</c:v>
                </c:pt>
                <c:pt idx="6">
                  <c:v>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24"/>
      </c:pieChart>
    </c:plotArea>
    <c:plotVisOnly val="1"/>
    <c:dispBlanksAs val="zero"/>
    <c:showDLblsOverMax val="0"/>
  </c:chart>
  <c:spPr>
    <a:noFill/>
    <a:ln>
      <a:solidFill>
        <a:srgbClr val="3891A7">
          <a:shade val="95000"/>
          <a:satMod val="105000"/>
        </a:srgbClr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81630033025594"/>
          <c:y val="0.11624615254400072"/>
          <c:w val="0.56041784993224408"/>
          <c:h val="0.81298539797873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766F1"/>
              </a:solidFill>
              <a:ln w="127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20F-494B-AFEA-C66861D2CFA6}"/>
              </c:ext>
            </c:extLst>
          </c:dPt>
          <c:dPt>
            <c:idx val="1"/>
            <c:bubble3D val="0"/>
            <c:spPr>
              <a:solidFill>
                <a:srgbClr val="AA29C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0F-494B-AFEA-C66861D2CFA6}"/>
              </c:ext>
            </c:extLst>
          </c:dPt>
          <c:dLbls>
            <c:dLbl>
              <c:idx val="0"/>
              <c:layout>
                <c:manualLayout>
                  <c:x val="-0.28489845214331028"/>
                  <c:y val="-0.137781973832734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Расходы социальной </a:t>
                    </a:r>
                    <a:r>
                      <a:rPr lang="ru-RU" dirty="0" smtClean="0"/>
                      <a:t>сферы</a:t>
                    </a:r>
                  </a:p>
                  <a:p>
                    <a:r>
                      <a:rPr lang="ru-RU" dirty="0" smtClean="0"/>
                      <a:t> 1 259,8 млн. руб.</a:t>
                    </a:r>
                  </a:p>
                  <a:p>
                    <a:r>
                      <a:rPr lang="ru-RU" dirty="0" smtClean="0"/>
                      <a:t> 60,6 %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20F-494B-AFEA-C66861D2CFA6}"/>
                </c:ext>
                <c:ext xmlns:c15="http://schemas.microsoft.com/office/drawing/2012/chart" uri="{CE6537A1-D6FC-4f65-9D91-7224C49458BB}">
                  <c15:layout>
                    <c:manualLayout>
                      <c:w val="0.26272349667241274"/>
                      <c:h val="0.3178629943781867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4005296454515812"/>
                  <c:y val="0.1251729923925203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Расходы </a:t>
                    </a:r>
                    <a:r>
                      <a:rPr lang="ru-RU" sz="1000" dirty="0"/>
                      <a:t>несоциальной</a:t>
                    </a:r>
                    <a:r>
                      <a:rPr lang="ru-RU" dirty="0"/>
                      <a:t> сферы
</a:t>
                    </a:r>
                    <a:r>
                      <a:rPr lang="ru-RU" dirty="0" smtClean="0"/>
                      <a:t>818,9</a:t>
                    </a:r>
                    <a:r>
                      <a:rPr lang="ru-RU" baseline="0" dirty="0" smtClean="0"/>
                      <a:t> млн.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39,4 %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0F-494B-AFEA-C66861D2CFA6}"/>
                </c:ext>
                <c:ext xmlns:c15="http://schemas.microsoft.com/office/drawing/2012/chart" uri="{CE6537A1-D6FC-4f65-9D91-7224C49458BB}">
                  <c15:layout>
                    <c:manualLayout>
                      <c:w val="0.24917698848716238"/>
                      <c:h val="0.32059647801204966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социальной сферы</c:v>
                </c:pt>
                <c:pt idx="1">
                  <c:v>Расходы несоциальной сферы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1438.4</c:v>
                </c:pt>
                <c:pt idx="1">
                  <c:v>866.3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0F-494B-AFEA-C66861D2C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5"/>
      <c:rotY val="1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482692260733494E-2"/>
          <c:y val="0.13411143441330933"/>
          <c:w val="0.75435754980342551"/>
          <c:h val="0.740070320841283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54000" h="254000"/>
            </a:sp3d>
          </c:spPr>
          <c:explosion val="28"/>
          <c:dPt>
            <c:idx val="1"/>
            <c:bubble3D val="0"/>
            <c:spPr>
              <a:solidFill>
                <a:srgbClr val="CE5B5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E1E-4239-8E04-0EF47DF56070}"/>
              </c:ext>
            </c:extLst>
          </c:dPt>
          <c:dPt>
            <c:idx val="3"/>
            <c:bubble3D val="0"/>
            <c:spPr>
              <a:solidFill>
                <a:srgbClr val="66FFFF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E1E-4239-8E04-0EF47DF56070}"/>
              </c:ext>
            </c:extLst>
          </c:dPt>
          <c:dPt>
            <c:idx val="4"/>
            <c:bubble3D val="0"/>
            <c:explosion val="13"/>
            <c:spPr>
              <a:solidFill>
                <a:srgbClr val="78B49C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1E-4239-8E04-0EF47DF56070}"/>
              </c:ext>
            </c:extLst>
          </c:dPt>
          <c:dLbls>
            <c:dLbl>
              <c:idx val="0"/>
              <c:layout>
                <c:manualLayout>
                  <c:x val="-6.4358033568560818E-2"/>
                  <c:y val="-6.3208304346449501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sz="1000" dirty="0" smtClean="0">
                        <a:effectLst/>
                      </a:rPr>
                      <a:t>Расходы на выплату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endParaRPr lang="ru-RU" sz="10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223,3</a:t>
                    </a:r>
                    <a:r>
                      <a:rPr lang="ru-RU" baseline="0" dirty="0" smtClean="0"/>
                      <a:t>  </a:t>
                    </a:r>
                    <a:r>
                      <a:rPr lang="ru-RU" dirty="0" smtClean="0"/>
                      <a:t>(10,8%)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109-4AC1-8C91-2CFE2DE6996C}"/>
                </c:ext>
                <c:ext xmlns:c15="http://schemas.microsoft.com/office/drawing/2012/chart" uri="{CE6537A1-D6FC-4f65-9D91-7224C49458BB}">
                  <c15:layout>
                    <c:manualLayout>
                      <c:w val="0.27947954474842251"/>
                      <c:h val="0.2431797848860354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0363225255153783E-2"/>
                  <c:y val="-3.4319401754763397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sz="1000" dirty="0" smtClean="0">
                        <a:effectLst/>
                      </a:rPr>
                      <a:t>Закупка товаров, работ и услуг для обеспечения государственных (муниципальных) нужд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dirty="0"/>
                      <a:t>
</a:t>
                    </a:r>
                    <a:r>
                      <a:rPr lang="ru-RU" dirty="0" smtClean="0"/>
                      <a:t>81,0 (3,9%)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E1E-4239-8E04-0EF47DF56070}"/>
                </c:ext>
                <c:ext xmlns:c15="http://schemas.microsoft.com/office/drawing/2012/chart" uri="{CE6537A1-D6FC-4f65-9D91-7224C49458BB}">
                  <c15:layout>
                    <c:manualLayout>
                      <c:w val="0.17792725052768896"/>
                      <c:h val="0.1738245887092072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112915686003862E-2"/>
                  <c:y val="8.31034971637877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sz="1000" dirty="0" smtClean="0">
                        <a:effectLst/>
                      </a:rPr>
                      <a:t>Социальное обеспечение и иные выплаты населению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endParaRPr lang="ru-RU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24,8 (1,2%)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109-4AC1-8C91-2CFE2DE6996C}"/>
                </c:ext>
                <c:ext xmlns:c15="http://schemas.microsoft.com/office/drawing/2012/chart" uri="{CE6537A1-D6FC-4f65-9D91-7224C49458BB}">
                  <c15:layout>
                    <c:manualLayout>
                      <c:w val="0.17367620009582241"/>
                      <c:h val="0.1338004511841060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5911768486164293E-2"/>
                  <c:y val="0.23412549635262667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sz="1000" dirty="0" smtClean="0">
                        <a:effectLst/>
                      </a:rPr>
                      <a:t>Капитальные вложения в объекты государственной (муниципальной) собственности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endParaRPr lang="ru-RU" sz="10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73,2 (3,5%)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E1E-4239-8E04-0EF47DF56070}"/>
                </c:ext>
                <c:ext xmlns:c15="http://schemas.microsoft.com/office/drawing/2012/chart" uri="{CE6537A1-D6FC-4f65-9D91-7224C49458BB}">
                  <c15:layout>
                    <c:manualLayout>
                      <c:w val="0.16942746274719417"/>
                      <c:h val="0.197292415993112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4079288503859205E-2"/>
                  <c:y val="0.1069430511924900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effectLst/>
                      </a:rPr>
                      <a:t>Предоставление субсидий бюджетным, автономным </a:t>
                    </a:r>
                  </a:p>
                  <a:p>
                    <a:r>
                      <a:rPr lang="ru-RU" sz="1000" dirty="0" smtClean="0">
                        <a:effectLst/>
                      </a:rPr>
                      <a:t>учреждениям и иным некоммерческим организациям</a:t>
                    </a:r>
                  </a:p>
                  <a:p>
                    <a:endParaRPr lang="ru-RU" sz="1000" dirty="0" smtClean="0">
                      <a:effectLst/>
                    </a:endParaRPr>
                  </a:p>
                  <a:p>
                    <a:r>
                      <a:rPr lang="ru-RU" dirty="0" smtClean="0"/>
                      <a:t>1 582,5 (76,1%)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E1E-4239-8E04-0EF47DF560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385861262670741"/>
                  <c:y val="4.804391012111219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sz="1000" dirty="0" smtClean="0">
                        <a:effectLst/>
                      </a:rPr>
                      <a:t>Обслуживание государственного (муниципального) долга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endParaRPr lang="ru-RU" sz="10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0,03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109-4AC1-8C91-2CFE2DE699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8939859901559578E-2"/>
                  <c:y val="-6.18927847341747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sz="1000" dirty="0" smtClean="0">
                        <a:effectLst/>
                      </a:rPr>
                      <a:t>Иные бюджетные ассигнования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endParaRPr lang="ru-RU" sz="10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93,87 (4,5%)</a:t>
                    </a:r>
                    <a:r>
                      <a:rPr lang="ru-RU" dirty="0"/>
                      <a:t>
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109-4AC1-8C91-2CFE2DE699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2388060775529203"/>
                  <c:y val="-0.10112253312626754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Соц.обеспечение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18</a:t>
                    </a:r>
                    <a:r>
                      <a:rPr lang="en-US" dirty="0" smtClean="0"/>
                      <a:t>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,7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109-4AC1-8C91-2CFE2DE6996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0632258458730741"/>
                  <c:y val="-0.1009807054829836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
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01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109-4AC1-8C91-2CFE2DE6996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1686592769590066"/>
                  <c:y val="-8.827829120366891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Приобрет.осн. </a:t>
                    </a:r>
                    <a:r>
                      <a:rPr lang="ru-RU" dirty="0"/>
                      <a:t>средств
</a:t>
                    </a:r>
                    <a:r>
                      <a:rPr lang="ru-RU" dirty="0" smtClean="0"/>
                      <a:t>52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ru-RU" dirty="0"/>
                      <a:t>
</a:t>
                    </a:r>
                    <a:r>
                      <a:rPr lang="en-US" dirty="0" smtClean="0"/>
                      <a:t>4,9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109-4AC1-8C91-2CFE2DE6996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8412288377181775E-2"/>
                  <c:y val="-3.06626345101812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Матер. запасы
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,51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109-4AC1-8C91-2CFE2DE6996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2403834002628703E-2"/>
                  <c:y val="-8.06292073852613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Обслуживание </a:t>
                    </a:r>
                    <a:endParaRPr lang="en-US" dirty="0" smtClean="0"/>
                  </a:p>
                  <a:p>
                    <a:r>
                      <a:rPr lang="ru-RU" dirty="0" err="1" smtClean="0"/>
                      <a:t>мун</a:t>
                    </a:r>
                    <a:r>
                      <a:rPr lang="ru-RU" dirty="0"/>
                      <a:t>. </a:t>
                    </a:r>
                    <a:r>
                      <a:rPr lang="ru-RU" dirty="0" smtClean="0"/>
                      <a:t>долга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endParaRPr lang="en-US" dirty="0" smtClean="0"/>
                  </a:p>
                  <a:p>
                    <a:r>
                      <a:rPr lang="en-US" dirty="0" smtClean="0"/>
                      <a:t>0,05%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109-4AC1-8C91-2CFE2DE6996C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100 квр з/пл</c:v>
                </c:pt>
                <c:pt idx="1">
                  <c:v>200 квр закупки</c:v>
                </c:pt>
                <c:pt idx="2">
                  <c:v>300 квр соц обеспечение</c:v>
                </c:pt>
                <c:pt idx="3">
                  <c:v>400 квр инвестиции</c:v>
                </c:pt>
                <c:pt idx="4">
                  <c:v>600 субсидии</c:v>
                </c:pt>
                <c:pt idx="5">
                  <c:v>700 госдолг</c:v>
                </c:pt>
                <c:pt idx="6">
                  <c:v>800 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223.3</c:v>
                </c:pt>
                <c:pt idx="1">
                  <c:v>81</c:v>
                </c:pt>
                <c:pt idx="2">
                  <c:v>24.8</c:v>
                </c:pt>
                <c:pt idx="3">
                  <c:v>73.2</c:v>
                </c:pt>
                <c:pt idx="4">
                  <c:v>1582.5</c:v>
                </c:pt>
                <c:pt idx="5">
                  <c:v>0.03</c:v>
                </c:pt>
                <c:pt idx="6">
                  <c:v>93.87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E1E-4239-8E04-0EF47DF56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31058061131811E-2"/>
          <c:y val="7.1438844536000384E-2"/>
          <c:w val="0.82697469030125847"/>
          <c:h val="0.73231296702764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0066FF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194-4E7F-B2D4-733A295CF2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385894722105283E-4"/>
                  <c:y val="7.75630079694473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EC-492F-88AD-02585D8EE0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362493187641281E-17"/>
                  <c:y val="-5.18733212649574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FBB-4E91-A2A6-2A5CDBA96B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2424,9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94-4E7F-B2D4-733A295CF2D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средства областного бюджета</c:v>
                </c:pt>
                <c:pt idx="1">
                  <c:v>средства бюджета округа</c:v>
                </c:pt>
                <c:pt idx="2">
                  <c:v>инициативные платежи (вклад гражан, индивидуальных предпринимателей, юридических лиц)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31.6</c:v>
                </c:pt>
                <c:pt idx="1">
                  <c:v>21.7</c:v>
                </c:pt>
                <c:pt idx="2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C-492F-88AD-02585D8EE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95133952"/>
        <c:axId val="295128072"/>
      </c:barChart>
      <c:catAx>
        <c:axId val="29513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5128072"/>
        <c:crosses val="autoZero"/>
        <c:auto val="1"/>
        <c:lblAlgn val="ctr"/>
        <c:lblOffset val="1"/>
        <c:noMultiLvlLbl val="0"/>
      </c:catAx>
      <c:valAx>
        <c:axId val="295128072"/>
        <c:scaling>
          <c:orientation val="minMax"/>
          <c:max val="4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9513395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1069546064547"/>
          <c:y val="4.8615118033480148E-2"/>
          <c:w val="0.82990598266859239"/>
          <c:h val="0.76223206382086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dk1"/>
              </a:contourClr>
            </a:sp3d>
          </c:spPr>
          <c:invertIfNegative val="0"/>
          <c:dLbls>
            <c:dLbl>
              <c:idx val="0"/>
              <c:layout>
                <c:manualLayout>
                  <c:x val="-9.9317472602323872E-3"/>
                  <c:y val="1.1955574215874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2116484015491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273858460171093E-3"/>
                  <c:y val="2.9888935539685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587038470271101E-2"/>
                  <c:y val="5.977787107937155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175,6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2764560501937638E-3"/>
                  <c:y val="2.9888935539685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242329680309828E-2"/>
                  <c:y val="5.97778710793716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120.7</c:v>
                </c:pt>
                <c:pt idx="1">
                  <c:v>149.6</c:v>
                </c:pt>
                <c:pt idx="2">
                  <c:v>218.1</c:v>
                </c:pt>
                <c:pt idx="3">
                  <c:v>175.6</c:v>
                </c:pt>
                <c:pt idx="4">
                  <c:v>247.4</c:v>
                </c:pt>
                <c:pt idx="5">
                  <c:v>374.5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C-492F-88AD-02585D8EE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dk1"/>
              </a:contourClr>
            </a:sp3d>
          </c:spPr>
          <c:invertIfNegative val="0"/>
          <c:dLbls>
            <c:dLbl>
              <c:idx val="0"/>
              <c:layout>
                <c:manualLayout>
                  <c:x val="-1.6552912100387285E-3"/>
                  <c:y val="1.49444677698429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24609931278045E-2"/>
                      <c:h val="4.722451815270374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6369292300849E-3"/>
                  <c:y val="8.96668066190577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5870384702711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5529121003885E-3"/>
                  <c:y val="5.97778710793718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552912100387285E-3"/>
                  <c:y val="5.97778710793718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134.1</c:v>
                </c:pt>
                <c:pt idx="1">
                  <c:v>180.6</c:v>
                </c:pt>
                <c:pt idx="2">
                  <c:v>195.1</c:v>
                </c:pt>
                <c:pt idx="3">
                  <c:v>195.1</c:v>
                </c:pt>
                <c:pt idx="4">
                  <c:v>271.89999999999998</c:v>
                </c:pt>
                <c:pt idx="5">
                  <c:v>382.1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1105520"/>
        <c:axId val="149725952"/>
      </c:barChart>
      <c:catAx>
        <c:axId val="29110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49725952"/>
        <c:crosses val="autoZero"/>
        <c:auto val="1"/>
        <c:lblAlgn val="ctr"/>
        <c:lblOffset val="1"/>
        <c:noMultiLvlLbl val="0"/>
      </c:catAx>
      <c:valAx>
        <c:axId val="14972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9110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67839394182747"/>
          <c:y val="0.8979526006480455"/>
          <c:w val="0.44360124095953113"/>
          <c:h val="0.10126045749630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1069546064547"/>
          <c:y val="4.8615118033480148E-2"/>
          <c:w val="0.83519710332008967"/>
          <c:h val="0.76223206382086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0215583671797191E-2"/>
                  <c:y val="5.17176574263085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323375507695771E-2"/>
                  <c:y val="-9.481460997510207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103891145314399E-3"/>
                  <c:y val="2.58588287131547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2077822906288E-2"/>
                  <c:y val="7.7576486139464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5129863931642999E-3"/>
                  <c:y val="5.17176574263094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215583671797285E-2"/>
                  <c:y val="2.58588287131547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693</c:v>
                </c:pt>
                <c:pt idx="1">
                  <c:v>816</c:v>
                </c:pt>
                <c:pt idx="2" formatCode="General">
                  <c:v>898.3</c:v>
                </c:pt>
                <c:pt idx="3" formatCode="General">
                  <c:v>1082.5</c:v>
                </c:pt>
                <c:pt idx="4" formatCode="General">
                  <c:v>2011.7</c:v>
                </c:pt>
                <c:pt idx="5" formatCode="General">
                  <c:v>1352.5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C-492F-88AD-02585D8EE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1918180950430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077918358986424E-3"/>
                  <c:y val="1.03435314852618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434823503672958E-3"/>
                  <c:y val="5.17176574263094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0259727863286E-3"/>
                  <c:y val="1.03435314852618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025972786327351E-3"/>
                  <c:y val="-2.58588287131548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775.4</c:v>
                </c:pt>
                <c:pt idx="1">
                  <c:v>817.2</c:v>
                </c:pt>
                <c:pt idx="2">
                  <c:v>886.7</c:v>
                </c:pt>
                <c:pt idx="3">
                  <c:v>1874.9</c:v>
                </c:pt>
                <c:pt idx="4">
                  <c:v>2279.6</c:v>
                </c:pt>
                <c:pt idx="5">
                  <c:v>1441.1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3745680"/>
        <c:axId val="290295104"/>
      </c:barChart>
      <c:catAx>
        <c:axId val="29374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90295104"/>
        <c:crosses val="autoZero"/>
        <c:auto val="1"/>
        <c:lblAlgn val="ctr"/>
        <c:lblOffset val="1"/>
        <c:noMultiLvlLbl val="0"/>
      </c:catAx>
      <c:valAx>
        <c:axId val="2902951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9374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929046616887299"/>
          <c:y val="0.887411499732353"/>
          <c:w val="0.42245319657250358"/>
          <c:h val="9.9006676025896134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8253256897445"/>
          <c:y val="3.786781627438221E-2"/>
          <c:w val="0.87461836447831565"/>
          <c:h val="0.772380852699918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rgbClr val="CAA8D0"/>
            </a:soli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25400" h="50800" prst="angle"/>
              <a:contourClr>
                <a:schemeClr val="dk1"/>
              </a:contourClr>
            </a:sp3d>
          </c:spPr>
          <c:invertIfNegative val="0"/>
          <c:dLbls>
            <c:dLbl>
              <c:idx val="0"/>
              <c:layout>
                <c:manualLayout>
                  <c:x val="-3.1303286450705499E-3"/>
                  <c:y val="-2.5195613185836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6065729014104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521314580282085E-2"/>
                  <c:y val="2.5195613185836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8258216126764184E-3"/>
                  <c:y val="5.0391226371672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2297.9</c:v>
                </c:pt>
                <c:pt idx="1">
                  <c:v>2541.3000000000002</c:v>
                </c:pt>
                <c:pt idx="2">
                  <c:v>2835.4</c:v>
                </c:pt>
                <c:pt idx="3">
                  <c:v>3062.2</c:v>
                </c:pt>
                <c:pt idx="4">
                  <c:v>3695.8</c:v>
                </c:pt>
                <c:pt idx="5">
                  <c:v>4434.2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F0-43E5-A393-CB4383E5B2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25400" h="50800" prst="angle"/>
              <a:contourClr>
                <a:schemeClr val="dk1"/>
              </a:contourClr>
            </a:sp3d>
          </c:spPr>
          <c:invertIfNegative val="0"/>
          <c:dLbls>
            <c:dLbl>
              <c:idx val="0"/>
              <c:layout>
                <c:manualLayout>
                  <c:x val="2.0347136192958387E-2"/>
                  <c:y val="-7.5586839557509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651643225352604E-2"/>
                  <c:y val="-1.5117367911501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736901546480944E-2"/>
                      <c:h val="4.23286301522053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9738122128169835E-2"/>
                  <c:y val="2.5195613185836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172957805634689E-2"/>
                  <c:y val="-2.30957119500481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956150257746709E-2"/>
                  <c:y val="-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086478902817345E-2"/>
                  <c:y val="-2.5195613185836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2424.9</c:v>
                </c:pt>
                <c:pt idx="1">
                  <c:v>2545.8000000000002</c:v>
                </c:pt>
                <c:pt idx="2">
                  <c:v>2806.3</c:v>
                </c:pt>
                <c:pt idx="3">
                  <c:v>3095.5</c:v>
                </c:pt>
                <c:pt idx="4">
                  <c:v>3881.1</c:v>
                </c:pt>
                <c:pt idx="5">
                  <c:v>4435.2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49227032"/>
        <c:axId val="149194200"/>
        <c:axId val="0"/>
      </c:bar3DChart>
      <c:catAx>
        <c:axId val="149227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9194200"/>
        <c:crosses val="autoZero"/>
        <c:auto val="1"/>
        <c:lblAlgn val="ctr"/>
        <c:lblOffset val="100"/>
        <c:noMultiLvlLbl val="0"/>
      </c:catAx>
      <c:valAx>
        <c:axId val="149194200"/>
        <c:scaling>
          <c:orientation val="minMax"/>
          <c:max val="5000"/>
        </c:scaling>
        <c:delete val="0"/>
        <c:axPos val="l"/>
        <c:numFmt formatCode="#\ 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9227032"/>
        <c:crosses val="autoZero"/>
        <c:crossBetween val="between"/>
        <c:majorUnit val="1000"/>
      </c:valAx>
      <c:spPr>
        <a:noFill/>
        <a:ln w="25403">
          <a:noFill/>
        </a:ln>
        <a:effectLst/>
      </c:spPr>
    </c:plotArea>
    <c:legend>
      <c:legendPos val="r"/>
      <c:layout>
        <c:manualLayout>
          <c:xMode val="edge"/>
          <c:yMode val="edge"/>
          <c:x val="0.38197527188259939"/>
          <c:y val="0.93070631040995444"/>
          <c:w val="0.29716604199767221"/>
          <c:h val="6.9293689590045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8253256897445"/>
          <c:y val="4.0571397848442145E-2"/>
          <c:w val="0.87461836447831565"/>
          <c:h val="0.772380852699918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25400" h="50800" prst="angle"/>
              <a:contourClr>
                <a:schemeClr val="dk1"/>
              </a:contourClr>
            </a:sp3d>
          </c:spPr>
          <c:invertIfNegative val="0"/>
          <c:dLbls>
            <c:dLbl>
              <c:idx val="0"/>
              <c:layout>
                <c:manualLayout>
                  <c:x val="-9.3909859352115637E-3"/>
                  <c:y val="2.5103616660261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954929676057819E-3"/>
                  <c:y val="5.0207233320524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25821612676245E-3"/>
                  <c:y val="5.0207233320524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477739106770316E-16"/>
                  <c:y val="5.0207233320524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956150257746823E-2"/>
                  <c:y val="-2.5103616660262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0864789028174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24397</c:v>
                </c:pt>
                <c:pt idx="1">
                  <c:v>28157.200000000001</c:v>
                </c:pt>
                <c:pt idx="2">
                  <c:v>31475.1</c:v>
                </c:pt>
                <c:pt idx="3">
                  <c:v>35081.599999999999</c:v>
                </c:pt>
                <c:pt idx="4">
                  <c:v>42852.800000000003</c:v>
                </c:pt>
                <c:pt idx="5">
                  <c:v>51108.800000000003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F0-43E5-A393-CB4383E5B2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25400" h="50800" prst="angle"/>
              <a:contourClr>
                <a:schemeClr val="dk1"/>
              </a:contourClr>
            </a:sp3d>
          </c:spPr>
          <c:invertIfNegative val="0"/>
          <c:dLbls>
            <c:dLbl>
              <c:idx val="0"/>
              <c:layout>
                <c:manualLayout>
                  <c:x val="-3.1303286450705212E-3"/>
                  <c:y val="-1.004144666410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956150257746823E-2"/>
                  <c:y val="-3.7655424990393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998779418310936E-2"/>
                  <c:y val="-2.510361666026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9129108063381511E-2"/>
                  <c:y val="-1.255180833013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1303286450705212E-3"/>
                  <c:y val="-1.7572531662183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781971870423013E-2"/>
                  <c:y val="-2.510361666026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26354.06</c:v>
                </c:pt>
                <c:pt idx="1">
                  <c:v>28169.86</c:v>
                </c:pt>
                <c:pt idx="2">
                  <c:v>31499.47</c:v>
                </c:pt>
                <c:pt idx="3">
                  <c:v>35910.839999999997</c:v>
                </c:pt>
                <c:pt idx="4">
                  <c:v>44417.78</c:v>
                </c:pt>
                <c:pt idx="5">
                  <c:v>52314.23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49481880"/>
        <c:axId val="149482272"/>
        <c:axId val="0"/>
      </c:bar3DChart>
      <c:catAx>
        <c:axId val="149481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9482272"/>
        <c:crosses val="autoZero"/>
        <c:auto val="1"/>
        <c:lblAlgn val="ctr"/>
        <c:lblOffset val="100"/>
        <c:noMultiLvlLbl val="0"/>
      </c:catAx>
      <c:valAx>
        <c:axId val="149482272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9481880"/>
        <c:crosses val="autoZero"/>
        <c:crossBetween val="between"/>
      </c:valAx>
      <c:spPr>
        <a:noFill/>
        <a:ln w="25403">
          <a:noFill/>
        </a:ln>
        <a:effectLst/>
      </c:spPr>
    </c:plotArea>
    <c:legend>
      <c:legendPos val="r"/>
      <c:layout>
        <c:manualLayout>
          <c:xMode val="edge"/>
          <c:yMode val="edge"/>
          <c:x val="0.36319330001217626"/>
          <c:y val="0.91553759691577363"/>
          <c:w val="0.35351195760894161"/>
          <c:h val="7.520779861906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1757951170382515E-2"/>
          <c:w val="1"/>
          <c:h val="0.84980059793644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0"/>
              </a:lightRig>
            </a:scene3d>
            <a:sp3d prstMaterial="dkEdge">
              <a:bevelT w="50800"/>
            </a:sp3d>
          </c:spPr>
          <c:invertIfNegative val="0"/>
          <c:dLbls>
            <c:dLbl>
              <c:idx val="0"/>
              <c:layout>
                <c:manualLayout>
                  <c:x val="1.624182637222601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2 284,7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2F5-4476-BA14-BA69FB7DB6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237258096818894E-3"/>
                  <c:y val="-1.0714204207279156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2 304,7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888957619950766E-3"/>
                  <c:y val="8.9486353368144408E-3"/>
                </c:manualLayout>
              </c:layout>
              <c:tx>
                <c:rich>
                  <a:bodyPr/>
                  <a:lstStyle/>
                  <a:p>
                    <a:pPr marL="0" indent="0">
                      <a:buFontTx/>
                      <a:buNone/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/>
                      <a:t> -20,0</a:t>
                    </a:r>
                  </a:p>
                  <a:p>
                    <a:pPr marL="0" indent="0">
                      <a:buFontTx/>
                      <a:buNone/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2F5-4476-BA14-BA69FB7DB610}"/>
                </c:ext>
                <c:ext xmlns:c15="http://schemas.microsoft.com/office/drawing/2012/chart" uri="{CE6537A1-D6FC-4f65-9D91-7224C49458BB}">
                  <c15:layout>
                    <c:manualLayout>
                      <c:w val="7.2262877043080445E-2"/>
                      <c:h val="0.1365206474347561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2284.6999999999998</c:v>
                </c:pt>
                <c:pt idx="1">
                  <c:v>2304.6999999999998</c:v>
                </c:pt>
                <c:pt idx="2" formatCode="0.0">
                  <c:v>-2.6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F5-4476-BA14-BA69FB7DB6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C000"/>
            </a:solidFill>
            <a:effectLst/>
            <a:scene3d>
              <a:camera prst="orthographicFront"/>
              <a:lightRig rig="threePt" dir="t"/>
            </a:scene3d>
            <a:sp3d prstMaterial="dkEdge">
              <a:bevelT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4.2455787590342615E-3"/>
                  <c:y val="1.024057549756101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2 094,7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057086426824361E-3"/>
                  <c:y val="1.163528245182580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2 078,7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D5-42AF-8DB1-2F598122A0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021172263469275E-5"/>
                  <c:y val="1.346556337628507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16,0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2F5-4476-BA14-BA69FB7DB6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607901973527032E-3"/>
                  <c:y val="-7.0547716920342186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F5-4476-BA14-BA69FB7DB6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2094.6999999999998</c:v>
                </c:pt>
                <c:pt idx="1">
                  <c:v>2078.6999999999998</c:v>
                </c:pt>
                <c:pt idx="2" formatCode="0.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2F5-4476-BA14-BA69FB7DB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overlap val="-17"/>
        <c:axId val="295130032"/>
        <c:axId val="295130816"/>
      </c:barChart>
      <c:catAx>
        <c:axId val="295130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rgbClr val="FF0000"/>
          </a:solidFill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5130816"/>
        <c:crosses val="autoZero"/>
        <c:auto val="1"/>
        <c:lblAlgn val="ctr"/>
        <c:lblOffset val="200"/>
        <c:noMultiLvlLbl val="0"/>
      </c:catAx>
      <c:valAx>
        <c:axId val="29513081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95130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7665882137698548"/>
          <c:y val="0.16066920281213479"/>
          <c:w val="0.12215928200772627"/>
          <c:h val="0.19938760395858038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180411326846143E-4"/>
          <c:y val="0"/>
          <c:w val="0.99028562652702457"/>
          <c:h val="0.84840236005523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3"/>
          <c:dPt>
            <c:idx val="0"/>
            <c:bubble3D val="0"/>
            <c:explosion val="8"/>
            <c:spPr>
              <a:solidFill>
                <a:srgbClr val="92D050"/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ED-4E7A-B66C-94BE4C226BBF}"/>
              </c:ext>
            </c:extLst>
          </c:dPt>
          <c:dPt>
            <c:idx val="1"/>
            <c:bubble3D val="0"/>
            <c:explosion val="7"/>
            <c:spPr>
              <a:solidFill>
                <a:srgbClr val="FFFF00"/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ED-4E7A-B66C-94BE4C226BBF}"/>
              </c:ext>
            </c:extLst>
          </c:dPt>
          <c:dPt>
            <c:idx val="2"/>
            <c:bubble3D val="0"/>
            <c:explosion val="9"/>
            <c:spPr>
              <a:solidFill>
                <a:srgbClr val="CAA8D0"/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ED-4E7A-B66C-94BE4C226BBF}"/>
              </c:ext>
            </c:extLst>
          </c:dPt>
          <c:dLbls>
            <c:dLbl>
              <c:idx val="0"/>
              <c:layout>
                <c:manualLayout>
                  <c:x val="-5.3568015343807028E-2"/>
                  <c:y val="0.119999166654040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F54D04-9DEB-483A-AFE4-76D7DAB9ACF3}" type="CATEGORYNAME">
                      <a:rPr lang="ru-RU" sz="1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30,5 %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41709277867352"/>
                      <c:h val="0.117493492786515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1089972992885317"/>
                  <c:y val="-1.40748344671888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B91392-189B-4DFA-A89A-71B93DEE4257}" type="CATEGORYNAME">
                      <a:rPr lang="ru-RU" sz="1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1,4 %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22174566971549"/>
                      <c:h val="0.1078313686571008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1202281865822701E-3"/>
                  <c:y val="1.46934044455219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AD7FC7-0BE0-4577-9C46-C7162F542ADD}" type="CATEGORYNAME">
                      <a:rPr lang="ru-RU" sz="1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68,1 %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2704825514252"/>
                      <c:h val="0.1418576507372196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rnd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639.1</c:v>
                </c:pt>
                <c:pt idx="1">
                  <c:v>29.9</c:v>
                </c:pt>
                <c:pt idx="2">
                  <c:v>1425.7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FED-4E7A-B66C-94BE4C226BB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41050711943286"/>
          <c:y val="0.28871855217513442"/>
          <c:w val="0.58223674299842387"/>
          <c:h val="0.848095392720522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99CC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DF-4CD7-B77A-035EDBDE0DD4}"/>
              </c:ext>
            </c:extLst>
          </c:dPt>
          <c:dPt>
            <c:idx val="1"/>
            <c:bubble3D val="0"/>
            <c:spPr>
              <a:solidFill>
                <a:srgbClr val="FEB80A">
                  <a:lumMod val="75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DF-4CD7-B77A-035EDBDE0DD4}"/>
              </c:ext>
            </c:extLst>
          </c:dPt>
          <c:dPt>
            <c:idx val="2"/>
            <c:bubble3D val="0"/>
            <c:spPr>
              <a:solidFill>
                <a:srgbClr val="890AA2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7DF-4CD7-B77A-035EDBDE0DD4}"/>
              </c:ext>
            </c:extLst>
          </c:dPt>
          <c:dPt>
            <c:idx val="3"/>
            <c:bubble3D val="0"/>
            <c:spPr>
              <a:solidFill>
                <a:srgbClr val="70BDD2">
                  <a:alpha val="85098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DF-4CD7-B77A-035EDBDE0DD4}"/>
              </c:ext>
            </c:extLst>
          </c:dPt>
          <c:dPt>
            <c:idx val="4"/>
            <c:bubble3D val="0"/>
            <c:spPr>
              <a:solidFill>
                <a:srgbClr val="FEB80A">
                  <a:lumMod val="40000"/>
                  <a:lumOff val="60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AAD-40D1-8A65-F78D5F95D58E}"/>
              </c:ext>
            </c:extLst>
          </c:dPt>
          <c:dPt>
            <c:idx val="5"/>
            <c:bubble3D val="0"/>
            <c:spPr>
              <a:solidFill>
                <a:srgbClr val="0066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7DF-4CD7-B77A-035EDBDE0DD4}"/>
              </c:ext>
            </c:extLst>
          </c:dPt>
          <c:dPt>
            <c:idx val="6"/>
            <c:bubble3D val="0"/>
            <c:spPr>
              <a:solidFill>
                <a:srgbClr val="CFCDF7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7DF-4CD7-B77A-035EDBDE0DD4}"/>
              </c:ext>
            </c:extLst>
          </c:dPt>
          <c:dPt>
            <c:idx val="7"/>
            <c:bubble3D val="0"/>
            <c:spPr>
              <a:solidFill>
                <a:srgbClr val="964305">
                  <a:lumMod val="40000"/>
                  <a:lumOff val="60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DF-4CD7-B77A-035EDBDE0DD4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E53-431B-B075-F71C5933E8CF}"/>
              </c:ext>
            </c:extLst>
          </c:dPt>
          <c:cat>
            <c:strRef>
              <c:f>Лист1!$A$2:$A$10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Патент</c:v>
                </c:pt>
                <c:pt idx="3">
                  <c:v>ИФЛ</c:v>
                </c:pt>
                <c:pt idx="4">
                  <c:v>ЗН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513600</c:v>
                </c:pt>
                <c:pt idx="1">
                  <c:v>7700</c:v>
                </c:pt>
                <c:pt idx="2">
                  <c:v>8300</c:v>
                </c:pt>
                <c:pt idx="3">
                  <c:v>15200</c:v>
                </c:pt>
                <c:pt idx="4">
                  <c:v>12700</c:v>
                </c:pt>
                <c:pt idx="5">
                  <c:v>9900</c:v>
                </c:pt>
                <c:pt idx="6">
                  <c:v>39900</c:v>
                </c:pt>
                <c:pt idx="7">
                  <c:v>29800</c:v>
                </c:pt>
                <c:pt idx="8">
                  <c:v>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7DF-4CD7-B77A-035EDBDE0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7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12064945433911"/>
          <c:y val="0.16279562411936593"/>
          <c:w val="0.6665169600718942"/>
          <c:h val="0.671282115038364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1"/>
          <c:dPt>
            <c:idx val="0"/>
            <c:bubble3D val="0"/>
            <c:spPr>
              <a:solidFill>
                <a:srgbClr val="84AA33">
                  <a:lumMod val="60000"/>
                  <a:lumOff val="40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DF-4CD7-B77A-035EDBDE0DD4}"/>
              </c:ext>
            </c:extLst>
          </c:dPt>
          <c:dPt>
            <c:idx val="1"/>
            <c:bubble3D val="0"/>
            <c:explosion val="0"/>
            <c:spPr>
              <a:solidFill>
                <a:srgbClr val="4F271C">
                  <a:lumMod val="40000"/>
                  <a:lumOff val="60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DF-4CD7-B77A-035EDBDE0DD4}"/>
              </c:ext>
            </c:extLst>
          </c:dPt>
          <c:dPt>
            <c:idx val="2"/>
            <c:bubble3D val="0"/>
            <c:spPr>
              <a:solidFill>
                <a:srgbClr val="8981AD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7DF-4CD7-B77A-035EDBDE0DD4}"/>
              </c:ext>
            </c:extLst>
          </c:dPt>
          <c:dPt>
            <c:idx val="3"/>
            <c:bubble3D val="0"/>
            <c:spPr>
              <a:solidFill>
                <a:srgbClr val="70BDD2">
                  <a:alpha val="85098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DF-4CD7-B77A-035EDBDE0DD4}"/>
              </c:ext>
            </c:extLst>
          </c:dPt>
          <c:dPt>
            <c:idx val="4"/>
            <c:bubble3D val="0"/>
            <c:spPr>
              <a:solidFill>
                <a:srgbClr val="7894D2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AAD-40D1-8A65-F78D5F95D58E}"/>
              </c:ext>
            </c:extLst>
          </c:dPt>
          <c:dPt>
            <c:idx val="5"/>
            <c:bubble3D val="0"/>
            <c:explosion val="2"/>
            <c:spPr>
              <a:solidFill>
                <a:srgbClr val="CAA8D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7DF-4CD7-B77A-035EDBDE0DD4}"/>
              </c:ext>
            </c:extLst>
          </c:dPt>
          <c:dPt>
            <c:idx val="6"/>
            <c:bubble3D val="0"/>
            <c:spPr>
              <a:solidFill>
                <a:srgbClr val="E7DEC9">
                  <a:lumMod val="75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7DF-4CD7-B77A-035EDBDE0DD4}"/>
              </c:ext>
            </c:extLst>
          </c:dPt>
          <c:dPt>
            <c:idx val="7"/>
            <c:bubble3D val="0"/>
            <c:spPr>
              <a:solidFill>
                <a:srgbClr val="964305">
                  <a:lumMod val="60000"/>
                  <a:lumOff val="40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DF-4CD7-B77A-035EDBDE0DD4}"/>
              </c:ext>
            </c:extLst>
          </c:dPt>
          <c:dPt>
            <c:idx val="8"/>
            <c:bubble3D val="0"/>
            <c:spPr>
              <a:solidFill>
                <a:srgbClr val="C6848A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E53-431B-B075-F71C5933E8CF}"/>
              </c:ext>
            </c:extLst>
          </c:dPt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Доходы от оказания платных услуг</c:v>
                </c:pt>
                <c:pt idx="2">
                  <c:v>аренда имущества</c:v>
                </c:pt>
                <c:pt idx="3">
                  <c:v>продажа земли</c:v>
                </c:pt>
                <c:pt idx="4">
                  <c:v>штрафы</c:v>
                </c:pt>
                <c:pt idx="5">
                  <c:v>прочие доходы от имущества</c:v>
                </c:pt>
                <c:pt idx="6">
                  <c:v>прочие неналоговые</c:v>
                </c:pt>
                <c:pt idx="7">
                  <c:v>негативка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10100</c:v>
                </c:pt>
                <c:pt idx="1">
                  <c:v>8200</c:v>
                </c:pt>
                <c:pt idx="2">
                  <c:v>800</c:v>
                </c:pt>
                <c:pt idx="3">
                  <c:v>5200</c:v>
                </c:pt>
                <c:pt idx="4">
                  <c:v>1300</c:v>
                </c:pt>
                <c:pt idx="5">
                  <c:v>900</c:v>
                </c:pt>
                <c:pt idx="6">
                  <c:v>3000</c:v>
                </c:pt>
                <c:pt idx="7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7DF-4CD7-B77A-035EDBDE0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27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0.12302</cdr:x>
      <cdr:y>0.77267</cdr:y>
    </cdr:from>
    <cdr:to>
      <cdr:x>0.98624</cdr:x>
      <cdr:y>0.87606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5529" y="2530126"/>
          <a:ext cx="677533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Доходы                                             Расходы                            Дефицит (-)/Профицит(+)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0.30672</cdr:x>
      <cdr:y>0.19117</cdr:y>
    </cdr:from>
    <cdr:to>
      <cdr:x>0.39496</cdr:x>
      <cdr:y>0.25876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28292" y="1009372"/>
          <a:ext cx="756064" cy="356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1 425,7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0.64286</cdr:x>
      <cdr:y>0.38922</cdr:y>
    </cdr:from>
    <cdr:to>
      <cdr:x>0.71849</cdr:x>
      <cdr:y>0.45681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08613" y="2055073"/>
          <a:ext cx="648072" cy="356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639,1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0.45004</cdr:x>
      <cdr:y>0.5594</cdr:y>
    </cdr:from>
    <cdr:to>
      <cdr:x>0.50377</cdr:x>
      <cdr:y>0.62699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10990" y="2953588"/>
          <a:ext cx="490737" cy="356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29,9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0.33193</cdr:x>
      <cdr:y>0.8962</cdr:y>
    </cdr:from>
    <cdr:to>
      <cdr:x>0.70685</cdr:x>
      <cdr:y>1</cdr:y>
    </cdr:to>
    <cdr:sp macro="" textlink="">
      <cdr:nvSpPr>
        <cdr:cNvPr id="5" name="TextBox 10"/>
        <cdr:cNvSpPr txBox="1"/>
      </cdr:nvSpPr>
      <cdr:spPr>
        <a:xfrm xmlns:a="http://schemas.openxmlformats.org/drawingml/2006/main">
          <a:off x="2844316" y="4517340"/>
          <a:ext cx="321261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поступило доходов в 2025 году  </a:t>
          </a:r>
        </a:p>
        <a:p xmlns:a="http://schemas.openxmlformats.org/drawingml/2006/main">
          <a:pPr algn="ctr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2 094,7 млн. рублей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0.83616</cdr:x>
      <cdr:y>0.02672</cdr:y>
    </cdr:from>
    <cdr:to>
      <cdr:x>0.99715</cdr:x>
      <cdr:y>0.17677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6322072" y="147118"/>
          <a:ext cx="1217220" cy="826163"/>
          <a:chOff x="-50805" y="-8583"/>
          <a:chExt cx="1312514" cy="483952"/>
        </a:xfrm>
      </cdr:grpSpPr>
      <cdr:sp macro="" textlink="">
        <cdr:nvSpPr>
          <cdr:cNvPr id="4" name="Скругленный прямоугольник 4"/>
          <cdr:cNvSpPr/>
        </cdr:nvSpPr>
        <cdr:spPr>
          <a:xfrm xmlns:a="http://schemas.openxmlformats.org/drawingml/2006/main">
            <a:off x="-50805" y="-8583"/>
            <a:ext cx="1312514" cy="48395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513,6 (80,4%) 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0.01905</cdr:x>
      <cdr:y>0.22437</cdr:y>
    </cdr:from>
    <cdr:to>
      <cdr:x>0.19829</cdr:x>
      <cdr:y>0.34198</cdr:y>
    </cdr:to>
    <cdr:grpSp>
      <cdr:nvGrpSpPr>
        <cdr:cNvPr id="7" name="Группа 6"/>
        <cdr:cNvGrpSpPr/>
      </cdr:nvGrpSpPr>
      <cdr:grpSpPr>
        <a:xfrm xmlns:a="http://schemas.openxmlformats.org/drawingml/2006/main">
          <a:off x="144034" y="1235363"/>
          <a:ext cx="1355205" cy="647550"/>
          <a:chOff x="-9685925" y="-1862980"/>
          <a:chExt cx="2130589" cy="289384"/>
        </a:xfrm>
      </cdr:grpSpPr>
      <cdr:sp macro="" textlink="">
        <cdr:nvSpPr>
          <cdr:cNvPr id="9" name="Скругленный прямоугольник 4"/>
          <cdr:cNvSpPr/>
        </cdr:nvSpPr>
        <cdr:spPr>
          <a:xfrm xmlns:a="http://schemas.openxmlformats.org/drawingml/2006/main">
            <a:off x="-9685925" y="-1862980"/>
            <a:ext cx="2130589" cy="289384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Госпошлина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9,9 (1,5%)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</cdr:x>
      <cdr:y>0.49349</cdr:y>
    </cdr:from>
    <cdr:to>
      <cdr:x>0.2395</cdr:x>
      <cdr:y>0.59639</cdr:y>
    </cdr:to>
    <cdr:grpSp>
      <cdr:nvGrpSpPr>
        <cdr:cNvPr id="14" name="Группа 13"/>
        <cdr:cNvGrpSpPr/>
      </cdr:nvGrpSpPr>
      <cdr:grpSpPr>
        <a:xfrm xmlns:a="http://schemas.openxmlformats.org/drawingml/2006/main">
          <a:off x="0" y="2717115"/>
          <a:ext cx="1810821" cy="566559"/>
          <a:chOff x="375149" y="117476"/>
          <a:chExt cx="2097472" cy="401762"/>
        </a:xfrm>
      </cdr:grpSpPr>
      <cdr:sp macro="" textlink="">
        <cdr:nvSpPr>
          <cdr:cNvPr id="16" name="Скругленный прямоугольник 4"/>
          <cdr:cNvSpPr/>
        </cdr:nvSpPr>
        <cdr:spPr>
          <a:xfrm xmlns:a="http://schemas.openxmlformats.org/drawingml/2006/main">
            <a:off x="375149" y="117476"/>
            <a:ext cx="2097472" cy="40176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15,2 (2,4%)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0.5678</cdr:x>
      <cdr:y>0.79994</cdr:y>
    </cdr:from>
    <cdr:to>
      <cdr:x>0.62712</cdr:x>
      <cdr:y>0.84996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4824536" y="460680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0.55932</cdr:x>
      <cdr:y>0.81244</cdr:y>
    </cdr:from>
    <cdr:to>
      <cdr:x>0.61864</cdr:x>
      <cdr:y>0.87496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4752528" y="4678810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0.54099</cdr:x>
      <cdr:y>0.76243</cdr:y>
    </cdr:from>
    <cdr:to>
      <cdr:x>0.64861</cdr:x>
      <cdr:y>1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596783" y="4390778"/>
          <a:ext cx="91440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0.39214</cdr:x>
      <cdr:y>0.76912</cdr:y>
    </cdr:from>
    <cdr:to>
      <cdr:x>0.49976</cdr:x>
      <cdr:y>0.9529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3332007" y="4429290"/>
          <a:ext cx="914400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0.26271</cdr:x>
      <cdr:y>0.5272</cdr:y>
    </cdr:from>
    <cdr:to>
      <cdr:x>0.37033</cdr:x>
      <cdr:y>0.68598</cdr:y>
    </cdr:to>
    <cdr:sp macro="" textlink="">
      <cdr:nvSpPr>
        <cdr:cNvPr id="52" name="TextBox 51"/>
        <cdr:cNvSpPr txBox="1"/>
      </cdr:nvSpPr>
      <cdr:spPr>
        <a:xfrm xmlns:a="http://schemas.openxmlformats.org/drawingml/2006/main">
          <a:off x="2232247" y="30360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0.65595</cdr:y>
    </cdr:from>
    <cdr:to>
      <cdr:x>0.23418</cdr:x>
      <cdr:y>0.76752</cdr:y>
    </cdr:to>
    <cdr:grpSp>
      <cdr:nvGrpSpPr>
        <cdr:cNvPr id="57" name="Группа 56"/>
        <cdr:cNvGrpSpPr/>
      </cdr:nvGrpSpPr>
      <cdr:grpSpPr>
        <a:xfrm xmlns:a="http://schemas.openxmlformats.org/drawingml/2006/main">
          <a:off x="0" y="3611606"/>
          <a:ext cx="1770598" cy="614295"/>
          <a:chOff x="219603" y="381200"/>
          <a:chExt cx="2270803" cy="435041"/>
        </a:xfrm>
      </cdr:grpSpPr>
      <cdr:sp macro="" textlink="">
        <cdr:nvSpPr>
          <cdr:cNvPr id="59" name="Скругленный прямоугольник 4"/>
          <cdr:cNvSpPr/>
        </cdr:nvSpPr>
        <cdr:spPr>
          <a:xfrm xmlns:a="http://schemas.openxmlformats.org/drawingml/2006/main">
            <a:off x="219603" y="381200"/>
            <a:ext cx="2270803" cy="435041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Патентная система налогообложения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8,3 (1,3%)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</cdr:x>
      <cdr:y>0.35515</cdr:y>
    </cdr:from>
    <cdr:to>
      <cdr:x>0.24806</cdr:x>
      <cdr:y>0.47276</cdr:y>
    </cdr:to>
    <cdr:grpSp>
      <cdr:nvGrpSpPr>
        <cdr:cNvPr id="64" name="Группа 63"/>
        <cdr:cNvGrpSpPr/>
      </cdr:nvGrpSpPr>
      <cdr:grpSpPr>
        <a:xfrm xmlns:a="http://schemas.openxmlformats.org/drawingml/2006/main">
          <a:off x="0" y="1955426"/>
          <a:ext cx="1875542" cy="647551"/>
          <a:chOff x="-2748716" y="1200386"/>
          <a:chExt cx="2192575" cy="572166"/>
        </a:xfrm>
      </cdr:grpSpPr>
      <cdr:sp macro="" textlink="">
        <cdr:nvSpPr>
          <cdr:cNvPr id="66" name="Скругленный прямоугольник 4"/>
          <cdr:cNvSpPr/>
        </cdr:nvSpPr>
        <cdr:spPr>
          <a:xfrm xmlns:a="http://schemas.openxmlformats.org/drawingml/2006/main">
            <a:off x="-2748716" y="1200386"/>
            <a:ext cx="2192575" cy="572166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12,7 (2,0%)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0.07619</cdr:x>
      <cdr:y>0.06743</cdr:y>
    </cdr:from>
    <cdr:to>
      <cdr:x>0.31027</cdr:x>
      <cdr:y>0.22998</cdr:y>
    </cdr:to>
    <cdr:grpSp>
      <cdr:nvGrpSpPr>
        <cdr:cNvPr id="70" name="Группа 69"/>
        <cdr:cNvGrpSpPr/>
      </cdr:nvGrpSpPr>
      <cdr:grpSpPr>
        <a:xfrm xmlns:a="http://schemas.openxmlformats.org/drawingml/2006/main">
          <a:off x="576060" y="371264"/>
          <a:ext cx="1769842" cy="894987"/>
          <a:chOff x="-120963" y="262268"/>
          <a:chExt cx="1809654" cy="1002489"/>
        </a:xfrm>
      </cdr:grpSpPr>
      <cdr:sp macro="" textlink="">
        <cdr:nvSpPr>
          <cdr:cNvPr id="72" name="Скругленный прямоугольник 4"/>
          <cdr:cNvSpPr/>
        </cdr:nvSpPr>
        <cdr:spPr>
          <a:xfrm xmlns:a="http://schemas.openxmlformats.org/drawingml/2006/main">
            <a:off x="-120963" y="262268"/>
            <a:ext cx="1809654" cy="1002489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УСН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39,9 (6,2%)</a:t>
            </a:r>
          </a:p>
        </cdr:txBody>
      </cdr:sp>
    </cdr:grpSp>
  </cdr:relSizeAnchor>
  <cdr:relSizeAnchor xmlns:cdr="http://schemas.openxmlformats.org/drawingml/2006/chartDrawing">
    <cdr:from>
      <cdr:x>0.41653</cdr:x>
      <cdr:y>0.34956</cdr:y>
    </cdr:from>
    <cdr:to>
      <cdr:x>0.58347</cdr:x>
      <cdr:y>0.65838</cdr:y>
    </cdr:to>
    <cdr:sp macro="" textlink="">
      <cdr:nvSpPr>
        <cdr:cNvPr id="76" name="TextBox 75"/>
        <cdr:cNvSpPr txBox="1"/>
      </cdr:nvSpPr>
      <cdr:spPr>
        <a:xfrm xmlns:a="http://schemas.openxmlformats.org/drawingml/2006/main">
          <a:off x="3539255" y="2013090"/>
          <a:ext cx="1418456" cy="1778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0.5716</cdr:x>
      <cdr:y>0.4932</cdr:y>
    </cdr:from>
    <cdr:to>
      <cdr:x>0.76839</cdr:x>
      <cdr:y>0.65996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4321776" y="2715517"/>
          <a:ext cx="1487898" cy="918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Налоговые 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639,1 млн. 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0.25424</cdr:x>
      <cdr:y>0.41466</cdr:y>
    </cdr:from>
    <cdr:to>
      <cdr:x>0.38728</cdr:x>
      <cdr:y>0.61095</cdr:y>
    </cdr:to>
    <cdr:sp macro="" textlink="">
      <cdr:nvSpPr>
        <cdr:cNvPr id="86" name="TextBox 85"/>
        <cdr:cNvSpPr txBox="1"/>
      </cdr:nvSpPr>
      <cdr:spPr>
        <a:xfrm xmlns:a="http://schemas.openxmlformats.org/drawingml/2006/main">
          <a:off x="2160239" y="2388018"/>
          <a:ext cx="1130424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0.26667</cdr:x>
      <cdr:y>0.0018</cdr:y>
    </cdr:from>
    <cdr:to>
      <cdr:x>0.43567</cdr:x>
      <cdr:y>0.12714</cdr:y>
    </cdr:to>
    <cdr:grpSp>
      <cdr:nvGrpSpPr>
        <cdr:cNvPr id="114" name="Группа 113"/>
        <cdr:cNvGrpSpPr/>
      </cdr:nvGrpSpPr>
      <cdr:grpSpPr>
        <a:xfrm xmlns:a="http://schemas.openxmlformats.org/drawingml/2006/main">
          <a:off x="2016249" y="9911"/>
          <a:ext cx="1277782" cy="690111"/>
          <a:chOff x="-3147752" y="-1182769"/>
          <a:chExt cx="1453749" cy="1073582"/>
        </a:xfrm>
      </cdr:grpSpPr>
      <cdr:sp macro="" textlink="">
        <cdr:nvSpPr>
          <cdr:cNvPr id="116" name="Скругленный прямоугольник 4"/>
          <cdr:cNvSpPr/>
        </cdr:nvSpPr>
        <cdr:spPr>
          <a:xfrm xmlns:a="http://schemas.openxmlformats.org/drawingml/2006/main">
            <a:off x="-3147752" y="-1182769"/>
            <a:ext cx="1453749" cy="107358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Акцизы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29,8 (4,7%)</a:t>
            </a:r>
          </a:p>
        </cdr:txBody>
      </cdr:sp>
    </cdr:grpSp>
  </cdr:relSizeAnchor>
  <cdr:relSizeAnchor xmlns:cdr="http://schemas.openxmlformats.org/drawingml/2006/chartDrawing">
    <cdr:from>
      <cdr:x>0.15238</cdr:x>
      <cdr:y>0.85213</cdr:y>
    </cdr:from>
    <cdr:to>
      <cdr:x>0.41963</cdr:x>
      <cdr:y>0.95785</cdr:y>
    </cdr:to>
    <cdr:grpSp>
      <cdr:nvGrpSpPr>
        <cdr:cNvPr id="126" name="Группа 125"/>
        <cdr:cNvGrpSpPr/>
      </cdr:nvGrpSpPr>
      <cdr:grpSpPr>
        <a:xfrm xmlns:a="http://schemas.openxmlformats.org/drawingml/2006/main">
          <a:off x="1152121" y="4691757"/>
          <a:ext cx="2020634" cy="582086"/>
          <a:chOff x="1129277" y="1617319"/>
          <a:chExt cx="3428216" cy="713833"/>
        </a:xfrm>
      </cdr:grpSpPr>
      <cdr:sp macro="" textlink="">
        <cdr:nvSpPr>
          <cdr:cNvPr id="128" name="Скругленный прямоугольник 4"/>
          <cdr:cNvSpPr/>
        </cdr:nvSpPr>
        <cdr:spPr>
          <a:xfrm xmlns:a="http://schemas.openxmlformats.org/drawingml/2006/main">
            <a:off x="1129277" y="1617319"/>
            <a:ext cx="3428216" cy="713833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Единый сельхозналог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7,7 (1,2%)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0.41905</cdr:x>
      <cdr:y>0</cdr:y>
    </cdr:from>
    <cdr:to>
      <cdr:x>0.61132</cdr:x>
      <cdr:y>0.19499</cdr:y>
    </cdr:to>
    <cdr:grpSp>
      <cdr:nvGrpSpPr>
        <cdr:cNvPr id="50" name="Группа 49"/>
        <cdr:cNvGrpSpPr/>
      </cdr:nvGrpSpPr>
      <cdr:grpSpPr>
        <a:xfrm xmlns:a="http://schemas.openxmlformats.org/drawingml/2006/main">
          <a:off x="3168370" y="0"/>
          <a:ext cx="1453723" cy="1073599"/>
          <a:chOff x="-9022878" y="-3038146"/>
          <a:chExt cx="1653950" cy="1670135"/>
        </a:xfrm>
      </cdr:grpSpPr>
      <cdr:sp macro="" textlink="">
        <cdr:nvSpPr>
          <cdr:cNvPr id="51" name="Скругленный прямоугольник 4"/>
          <cdr:cNvSpPr/>
        </cdr:nvSpPr>
        <cdr:spPr>
          <a:xfrm xmlns:a="http://schemas.openxmlformats.org/drawingml/2006/main">
            <a:off x="-9022878" y="-3038146"/>
            <a:ext cx="1653950" cy="1670135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ЕНВД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2,0 (0,3%)</a:t>
            </a:r>
          </a:p>
        </cdr:txBody>
      </cdr:sp>
    </cdr:grpSp>
  </cdr:relSizeAnchor>
  <cdr:relSizeAnchor xmlns:cdr="http://schemas.openxmlformats.org/drawingml/2006/chartDrawing">
    <cdr:from>
      <cdr:x>0.86667</cdr:x>
      <cdr:y>0.1459</cdr:y>
    </cdr:from>
    <cdr:to>
      <cdr:x>0.91429</cdr:x>
      <cdr:y>0.28976</cdr:y>
    </cdr:to>
    <cdr:cxnSp macro="">
      <cdr:nvCxnSpPr>
        <cdr:cNvPr id="33" name="Прямая со стрелкой 32"/>
        <cdr:cNvCxnSpPr/>
      </cdr:nvCxnSpPr>
      <cdr:spPr>
        <a:xfrm xmlns:a="http://schemas.openxmlformats.org/drawingml/2006/main" flipH="1">
          <a:off x="6552728" y="803321"/>
          <a:ext cx="360040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0.13282</cdr:y>
    </cdr:from>
    <cdr:to>
      <cdr:x>0.51429</cdr:x>
      <cdr:y>0.23745</cdr:y>
    </cdr:to>
    <cdr:cxnSp macro="">
      <cdr:nvCxnSpPr>
        <cdr:cNvPr id="38" name="Прямая со стрелкой 37"/>
        <cdr:cNvCxnSpPr/>
      </cdr:nvCxnSpPr>
      <cdr:spPr>
        <a:xfrm xmlns:a="http://schemas.openxmlformats.org/drawingml/2006/main" flipH="1">
          <a:off x="3780420" y="731313"/>
          <a:ext cx="108013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0.3619</cdr:x>
      <cdr:y>0.10667</cdr:y>
    </cdr:from>
    <cdr:to>
      <cdr:x>0.46667</cdr:x>
      <cdr:y>0.27668</cdr:y>
    </cdr:to>
    <cdr:cxnSp macro="">
      <cdr:nvCxnSpPr>
        <cdr:cNvPr id="42" name="Прямая со стрелкой 41"/>
        <cdr:cNvCxnSpPr/>
      </cdr:nvCxnSpPr>
      <cdr:spPr>
        <a:xfrm xmlns:a="http://schemas.openxmlformats.org/drawingml/2006/main">
          <a:off x="2736304" y="587297"/>
          <a:ext cx="792088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0.20952</cdr:x>
      <cdr:y>0.18514</cdr:y>
    </cdr:from>
    <cdr:to>
      <cdr:x>0.40665</cdr:x>
      <cdr:y>0.39045</cdr:y>
    </cdr:to>
    <cdr:cxnSp macro="">
      <cdr:nvCxnSpPr>
        <cdr:cNvPr id="47" name="Прямая со стрелкой 46"/>
        <cdr:cNvCxnSpPr/>
      </cdr:nvCxnSpPr>
      <cdr:spPr>
        <a:xfrm xmlns:a="http://schemas.openxmlformats.org/drawingml/2006/main">
          <a:off x="1584176" y="1019345"/>
          <a:ext cx="1490464" cy="11304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0.15238</cdr:x>
      <cdr:y>0.28976</cdr:y>
    </cdr:from>
    <cdr:to>
      <cdr:x>0.38095</cdr:x>
      <cdr:y>0.48594</cdr:y>
    </cdr:to>
    <cdr:cxnSp macro="">
      <cdr:nvCxnSpPr>
        <cdr:cNvPr id="55" name="Прямая со стрелкой 54"/>
        <cdr:cNvCxnSpPr/>
      </cdr:nvCxnSpPr>
      <cdr:spPr>
        <a:xfrm xmlns:a="http://schemas.openxmlformats.org/drawingml/2006/main">
          <a:off x="1152128" y="1595409"/>
          <a:ext cx="1728192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0.18095</cdr:x>
      <cdr:y>0.43362</cdr:y>
    </cdr:from>
    <cdr:to>
      <cdr:x>0.37143</cdr:x>
      <cdr:y>0.52517</cdr:y>
    </cdr:to>
    <cdr:cxnSp macro="">
      <cdr:nvCxnSpPr>
        <cdr:cNvPr id="65" name="Прямая со стрелкой 64"/>
        <cdr:cNvCxnSpPr/>
      </cdr:nvCxnSpPr>
      <cdr:spPr>
        <a:xfrm xmlns:a="http://schemas.openxmlformats.org/drawingml/2006/main">
          <a:off x="1368152" y="2387497"/>
          <a:ext cx="1440160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</cdr:x>
      <cdr:y>0.53825</cdr:y>
    </cdr:from>
    <cdr:to>
      <cdr:x>0.37143</cdr:x>
      <cdr:y>0.57749</cdr:y>
    </cdr:to>
    <cdr:cxnSp macro="">
      <cdr:nvCxnSpPr>
        <cdr:cNvPr id="74" name="Прямая со стрелкой 73"/>
        <cdr:cNvCxnSpPr/>
      </cdr:nvCxnSpPr>
      <cdr:spPr>
        <a:xfrm xmlns:a="http://schemas.openxmlformats.org/drawingml/2006/main">
          <a:off x="1512168" y="2963561"/>
          <a:ext cx="1296144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0.25714</cdr:x>
      <cdr:y>0.66249</cdr:y>
    </cdr:from>
    <cdr:to>
      <cdr:x>0.38095</cdr:x>
      <cdr:y>0.87829</cdr:y>
    </cdr:to>
    <cdr:cxnSp macro="">
      <cdr:nvCxnSpPr>
        <cdr:cNvPr id="80" name="Прямая со стрелкой 79"/>
        <cdr:cNvCxnSpPr/>
      </cdr:nvCxnSpPr>
      <cdr:spPr>
        <a:xfrm xmlns:a="http://schemas.openxmlformats.org/drawingml/2006/main" flipV="1">
          <a:off x="1944216" y="3647637"/>
          <a:ext cx="936104" cy="11881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0.66522</cdr:x>
      <cdr:y>0.08002</cdr:y>
    </cdr:from>
    <cdr:to>
      <cdr:x>0.87037</cdr:x>
      <cdr:y>0.15365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5508634" y="443916"/>
          <a:ext cx="1698830" cy="408466"/>
          <a:chOff x="-1176291" y="-2632269"/>
          <a:chExt cx="1312515" cy="483952"/>
        </a:xfrm>
      </cdr:grpSpPr>
      <cdr:sp macro="" textlink="">
        <cdr:nvSpPr>
          <cdr:cNvPr id="4" name="Скругленный прямоугольник 4"/>
          <cdr:cNvSpPr/>
        </cdr:nvSpPr>
        <cdr:spPr>
          <a:xfrm xmlns:a="http://schemas.openxmlformats.org/drawingml/2006/main">
            <a:off x="-1176291" y="-2632269"/>
            <a:ext cx="1312515" cy="48395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10,1 (33,8%)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0.37479</cdr:x>
      <cdr:y>0.87497</cdr:y>
    </cdr:from>
    <cdr:to>
      <cdr:x>0.55075</cdr:x>
      <cdr:y>1</cdr:y>
    </cdr:to>
    <cdr:grpSp>
      <cdr:nvGrpSpPr>
        <cdr:cNvPr id="7" name="Группа 6"/>
        <cdr:cNvGrpSpPr/>
      </cdr:nvGrpSpPr>
      <cdr:grpSpPr>
        <a:xfrm xmlns:a="http://schemas.openxmlformats.org/drawingml/2006/main">
          <a:off x="3103606" y="4853948"/>
          <a:ext cx="1457111" cy="693611"/>
          <a:chOff x="-16508212" y="1237484"/>
          <a:chExt cx="1940944" cy="578778"/>
        </a:xfrm>
      </cdr:grpSpPr>
      <cdr:sp macro="" textlink="">
        <cdr:nvSpPr>
          <cdr:cNvPr id="9" name="Скругленный прямоугольник 4"/>
          <cdr:cNvSpPr/>
        </cdr:nvSpPr>
        <cdr:spPr>
          <a:xfrm xmlns:a="http://schemas.openxmlformats.org/drawingml/2006/main">
            <a:off x="-16508212" y="1237484"/>
            <a:ext cx="1940944" cy="578778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Аренда имущества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0,8 (2,7%)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0.13478</cdr:x>
      <cdr:y>0.77335</cdr:y>
    </cdr:from>
    <cdr:to>
      <cdr:x>0.27684</cdr:x>
      <cdr:y>0.83789</cdr:y>
    </cdr:to>
    <cdr:grpSp>
      <cdr:nvGrpSpPr>
        <cdr:cNvPr id="14" name="Группа 13"/>
        <cdr:cNvGrpSpPr/>
      </cdr:nvGrpSpPr>
      <cdr:grpSpPr>
        <a:xfrm xmlns:a="http://schemas.openxmlformats.org/drawingml/2006/main">
          <a:off x="1116102" y="4290205"/>
          <a:ext cx="1176388" cy="358039"/>
          <a:chOff x="-27105589" y="372031"/>
          <a:chExt cx="1888619" cy="371632"/>
        </a:xfrm>
      </cdr:grpSpPr>
      <cdr:sp macro="" textlink="">
        <cdr:nvSpPr>
          <cdr:cNvPr id="16" name="Скругленный прямоугольник 4"/>
          <cdr:cNvSpPr/>
        </cdr:nvSpPr>
        <cdr:spPr>
          <a:xfrm xmlns:a="http://schemas.openxmlformats.org/drawingml/2006/main">
            <a:off x="-27105589" y="372031"/>
            <a:ext cx="1888619" cy="37163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Продажа земли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5,2 (17,4%)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0.5678</cdr:x>
      <cdr:y>0.79994</cdr:y>
    </cdr:from>
    <cdr:to>
      <cdr:x>0.62712</cdr:x>
      <cdr:y>0.84996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4824536" y="460680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0.55932</cdr:x>
      <cdr:y>0.81244</cdr:y>
    </cdr:from>
    <cdr:to>
      <cdr:x>0.61864</cdr:x>
      <cdr:y>0.87496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4752528" y="4678810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0.68504</cdr:x>
      <cdr:y>0.78778</cdr:y>
    </cdr:from>
    <cdr:to>
      <cdr:x>0.68504</cdr:x>
      <cdr:y>0.78778</cdr:y>
    </cdr:to>
    <cdr:grpSp>
      <cdr:nvGrpSpPr>
        <cdr:cNvPr id="32" name="Группа 31"/>
        <cdr:cNvGrpSpPr/>
      </cdr:nvGrpSpPr>
      <cdr:grpSpPr>
        <a:xfrm xmlns:a="http://schemas.openxmlformats.org/drawingml/2006/main">
          <a:off x="5672761" y="4370256"/>
          <a:ext cx="0" cy="0"/>
          <a:chOff x="5672761" y="4370256"/>
          <a:chExt cx="0" cy="0"/>
        </a:xfrm>
      </cdr:grpSpPr>
    </cdr:grpSp>
  </cdr:relSizeAnchor>
  <cdr:relSizeAnchor xmlns:cdr="http://schemas.openxmlformats.org/drawingml/2006/chartDrawing">
    <cdr:from>
      <cdr:x>0.05692</cdr:x>
      <cdr:y>0.0144</cdr:y>
    </cdr:from>
    <cdr:to>
      <cdr:x>0.05692</cdr:x>
      <cdr:y>0.0144</cdr:y>
    </cdr:to>
    <cdr:grpSp>
      <cdr:nvGrpSpPr>
        <cdr:cNvPr id="40" name="Группа 39"/>
        <cdr:cNvGrpSpPr/>
      </cdr:nvGrpSpPr>
      <cdr:grpSpPr>
        <a:xfrm xmlns:a="http://schemas.openxmlformats.org/drawingml/2006/main">
          <a:off x="471350" y="79885"/>
          <a:ext cx="0" cy="0"/>
          <a:chOff x="471350" y="79885"/>
          <a:chExt cx="0" cy="0"/>
        </a:xfrm>
      </cdr:grpSpPr>
    </cdr:grpSp>
  </cdr:relSizeAnchor>
  <cdr:relSizeAnchor xmlns:cdr="http://schemas.openxmlformats.org/drawingml/2006/chartDrawing">
    <cdr:from>
      <cdr:x>0.02174</cdr:x>
      <cdr:y>0.49754</cdr:y>
    </cdr:from>
    <cdr:to>
      <cdr:x>0.19073</cdr:x>
      <cdr:y>0.56207</cdr:y>
    </cdr:to>
    <cdr:grpSp>
      <cdr:nvGrpSpPr>
        <cdr:cNvPr id="44" name="Группа 43"/>
        <cdr:cNvGrpSpPr/>
      </cdr:nvGrpSpPr>
      <cdr:grpSpPr>
        <a:xfrm xmlns:a="http://schemas.openxmlformats.org/drawingml/2006/main">
          <a:off x="180027" y="2760133"/>
          <a:ext cx="1399393" cy="357983"/>
          <a:chOff x="-19092112" y="-6381715"/>
          <a:chExt cx="1653829" cy="371632"/>
        </a:xfrm>
      </cdr:grpSpPr>
      <cdr:sp macro="" textlink="">
        <cdr:nvSpPr>
          <cdr:cNvPr id="46" name="Скругленный прямоугольник 4"/>
          <cdr:cNvSpPr/>
        </cdr:nvSpPr>
        <cdr:spPr>
          <a:xfrm xmlns:a="http://schemas.openxmlformats.org/drawingml/2006/main">
            <a:off x="-19092112" y="-6381715"/>
            <a:ext cx="1653829" cy="37163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Штрафы 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1,3 (4,4%)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0.73043</cdr:x>
      <cdr:y>0.79524</cdr:y>
    </cdr:from>
    <cdr:to>
      <cdr:x>0.93043</cdr:x>
      <cdr:y>0.94192</cdr:y>
    </cdr:to>
    <cdr:grpSp>
      <cdr:nvGrpSpPr>
        <cdr:cNvPr id="57" name="Группа 56"/>
        <cdr:cNvGrpSpPr/>
      </cdr:nvGrpSpPr>
      <cdr:grpSpPr>
        <a:xfrm xmlns:a="http://schemas.openxmlformats.org/drawingml/2006/main">
          <a:off x="6048632" y="4411641"/>
          <a:ext cx="1656184" cy="813716"/>
          <a:chOff x="9097837" y="943927"/>
          <a:chExt cx="2270804" cy="580054"/>
        </a:xfrm>
      </cdr:grpSpPr>
      <cdr:sp macro="" textlink="">
        <cdr:nvSpPr>
          <cdr:cNvPr id="59" name="Скругленный прямоугольник 4"/>
          <cdr:cNvSpPr/>
        </cdr:nvSpPr>
        <cdr:spPr>
          <a:xfrm xmlns:a="http://schemas.openxmlformats.org/drawingml/2006/main">
            <a:off x="9097837" y="943927"/>
            <a:ext cx="2270804" cy="580054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8,2 (27,4%)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</cdr:x>
      <cdr:y>0.31645</cdr:y>
    </cdr:from>
    <cdr:to>
      <cdr:x>0.20254</cdr:x>
      <cdr:y>0.41335</cdr:y>
    </cdr:to>
    <cdr:grpSp>
      <cdr:nvGrpSpPr>
        <cdr:cNvPr id="64" name="Группа 63"/>
        <cdr:cNvGrpSpPr/>
      </cdr:nvGrpSpPr>
      <cdr:grpSpPr>
        <a:xfrm xmlns:a="http://schemas.openxmlformats.org/drawingml/2006/main">
          <a:off x="0" y="1755525"/>
          <a:ext cx="1677218" cy="537559"/>
          <a:chOff x="-1113150" y="1190368"/>
          <a:chExt cx="1873997" cy="506770"/>
        </a:xfrm>
      </cdr:grpSpPr>
      <cdr:sp macro="" textlink="">
        <cdr:nvSpPr>
          <cdr:cNvPr id="66" name="Скругленный прямоугольник 4"/>
          <cdr:cNvSpPr/>
        </cdr:nvSpPr>
        <cdr:spPr>
          <a:xfrm xmlns:a="http://schemas.openxmlformats.org/drawingml/2006/main">
            <a:off x="-1113150" y="1190368"/>
            <a:ext cx="1873997" cy="50677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Прочие поступления от имущества 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0,9 (3,0%)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0.11362</cdr:x>
      <cdr:y>0.04966</cdr:y>
    </cdr:from>
    <cdr:to>
      <cdr:x>0.29117</cdr:x>
      <cdr:y>0.20839</cdr:y>
    </cdr:to>
    <cdr:grpSp>
      <cdr:nvGrpSpPr>
        <cdr:cNvPr id="70" name="Группа 69"/>
        <cdr:cNvGrpSpPr/>
      </cdr:nvGrpSpPr>
      <cdr:grpSpPr>
        <a:xfrm xmlns:a="http://schemas.openxmlformats.org/drawingml/2006/main">
          <a:off x="940878" y="275492"/>
          <a:ext cx="1470277" cy="880564"/>
          <a:chOff x="163463" y="-2940428"/>
          <a:chExt cx="1995134" cy="683176"/>
        </a:xfrm>
      </cdr:grpSpPr>
      <cdr:sp macro="" textlink="">
        <cdr:nvSpPr>
          <cdr:cNvPr id="72" name="Скругленный прямоугольник 4"/>
          <cdr:cNvSpPr/>
        </cdr:nvSpPr>
        <cdr:spPr>
          <a:xfrm xmlns:a="http://schemas.openxmlformats.org/drawingml/2006/main">
            <a:off x="163463" y="-2940428"/>
            <a:ext cx="1995134" cy="683176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Прочие неналоговые доходы         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3,0 (10,0%)</a:t>
            </a:r>
          </a:p>
        </cdr:txBody>
      </cdr:sp>
    </cdr:grpSp>
  </cdr:relSizeAnchor>
  <cdr:relSizeAnchor xmlns:cdr="http://schemas.openxmlformats.org/drawingml/2006/chartDrawing">
    <cdr:from>
      <cdr:x>0.41653</cdr:x>
      <cdr:y>0.34956</cdr:y>
    </cdr:from>
    <cdr:to>
      <cdr:x>0.58347</cdr:x>
      <cdr:y>0.65838</cdr:y>
    </cdr:to>
    <cdr:sp macro="" textlink="">
      <cdr:nvSpPr>
        <cdr:cNvPr id="76" name="TextBox 75"/>
        <cdr:cNvSpPr txBox="1"/>
      </cdr:nvSpPr>
      <cdr:spPr>
        <a:xfrm xmlns:a="http://schemas.openxmlformats.org/drawingml/2006/main">
          <a:off x="3539255" y="2013090"/>
          <a:ext cx="1418456" cy="1778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0.39565</cdr:x>
      <cdr:y>0.42669</cdr:y>
    </cdr:from>
    <cdr:to>
      <cdr:x>0.62443</cdr:x>
      <cdr:y>0.64799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3276364" y="2304367"/>
          <a:ext cx="1894508" cy="1195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Неналоговые 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29,9 млн.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0.29752</cdr:x>
      <cdr:y>0.32113</cdr:y>
    </cdr:from>
    <cdr:to>
      <cdr:x>0.40247</cdr:x>
      <cdr:y>0.47991</cdr:y>
    </cdr:to>
    <cdr:sp macro="" textlink="">
      <cdr:nvSpPr>
        <cdr:cNvPr id="78" name="TextBox 77"/>
        <cdr:cNvSpPr txBox="1"/>
      </cdr:nvSpPr>
      <cdr:spPr>
        <a:xfrm xmlns:a="http://schemas.openxmlformats.org/drawingml/2006/main">
          <a:off x="2592288" y="18493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0.33884</cdr:x>
      <cdr:y>0.38365</cdr:y>
    </cdr:from>
    <cdr:to>
      <cdr:x>0.44379</cdr:x>
      <cdr:y>0.54243</cdr:y>
    </cdr:to>
    <cdr:sp macro="" textlink="">
      <cdr:nvSpPr>
        <cdr:cNvPr id="79" name="TextBox 78"/>
        <cdr:cNvSpPr txBox="1"/>
      </cdr:nvSpPr>
      <cdr:spPr>
        <a:xfrm xmlns:a="http://schemas.openxmlformats.org/drawingml/2006/main">
          <a:off x="2952328" y="22094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0.60435</cdr:x>
      <cdr:y>0.12002</cdr:y>
    </cdr:from>
    <cdr:to>
      <cdr:x>0.7087</cdr:x>
      <cdr:y>0.20002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5004556" y="648183"/>
          <a:ext cx="86409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0.64783</cdr:x>
      <cdr:y>0.74669</cdr:y>
    </cdr:from>
    <cdr:to>
      <cdr:x>0.75217</cdr:x>
      <cdr:y>0.85335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 flipV="1">
          <a:off x="5364596" y="4032559"/>
          <a:ext cx="864096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0.43913</cdr:x>
      <cdr:y>0.82669</cdr:y>
    </cdr:from>
    <cdr:to>
      <cdr:x>0.45652</cdr:x>
      <cdr:y>0.90669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 flipV="1">
          <a:off x="3636404" y="4464607"/>
          <a:ext cx="14401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0.27391</cdr:x>
      <cdr:y>0.72002</cdr:y>
    </cdr:from>
    <cdr:to>
      <cdr:x>0.33478</cdr:x>
      <cdr:y>0.80002</cdr:y>
    </cdr:to>
    <cdr:cxnSp macro="">
      <cdr:nvCxnSpPr>
        <cdr:cNvPr id="63" name="Прямая со стрелкой 62"/>
        <cdr:cNvCxnSpPr/>
      </cdr:nvCxnSpPr>
      <cdr:spPr>
        <a:xfrm xmlns:a="http://schemas.openxmlformats.org/drawingml/2006/main" flipV="1">
          <a:off x="2268252" y="3888543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0.1484</cdr:x>
      <cdr:y>0.51616</cdr:y>
    </cdr:from>
    <cdr:to>
      <cdr:x>0.27884</cdr:x>
      <cdr:y>0.51616</cdr:y>
    </cdr:to>
    <cdr:cxnSp macro="">
      <cdr:nvCxnSpPr>
        <cdr:cNvPr id="65" name="Прямая со стрелкой 64"/>
        <cdr:cNvCxnSpPr/>
      </cdr:nvCxnSpPr>
      <cdr:spPr>
        <a:xfrm xmlns:a="http://schemas.openxmlformats.org/drawingml/2006/main">
          <a:off x="1228909" y="2863437"/>
          <a:ext cx="1080120" cy="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0.16087</cdr:x>
      <cdr:y>0.37082</cdr:y>
    </cdr:from>
    <cdr:to>
      <cdr:x>0.28261</cdr:x>
      <cdr:y>0.43749</cdr:y>
    </cdr:to>
    <cdr:cxnSp macro="">
      <cdr:nvCxnSpPr>
        <cdr:cNvPr id="68" name="Прямая со стрелкой 67"/>
        <cdr:cNvCxnSpPr/>
      </cdr:nvCxnSpPr>
      <cdr:spPr>
        <a:xfrm xmlns:a="http://schemas.openxmlformats.org/drawingml/2006/main">
          <a:off x="1332148" y="2002641"/>
          <a:ext cx="1008112" cy="3600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0.20927</cdr:x>
      <cdr:y>0.19633</cdr:y>
    </cdr:from>
    <cdr:to>
      <cdr:x>0.32232</cdr:x>
      <cdr:y>0.303</cdr:y>
    </cdr:to>
    <cdr:cxnSp macro="">
      <cdr:nvCxnSpPr>
        <cdr:cNvPr id="71" name="Прямая со стрелкой 70"/>
        <cdr:cNvCxnSpPr/>
      </cdr:nvCxnSpPr>
      <cdr:spPr>
        <a:xfrm xmlns:a="http://schemas.openxmlformats.org/drawingml/2006/main">
          <a:off x="1732965" y="1060294"/>
          <a:ext cx="936104" cy="57606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0.30998</cdr:x>
      <cdr:y>0</cdr:y>
    </cdr:from>
    <cdr:to>
      <cdr:x>0.49623</cdr:x>
      <cdr:y>0.15873</cdr:y>
    </cdr:to>
    <cdr:sp macro="" textlink="">
      <cdr:nvSpPr>
        <cdr:cNvPr id="74" name="Скругленный прямоугольник 4"/>
        <cdr:cNvSpPr/>
      </cdr:nvSpPr>
      <cdr:spPr>
        <a:xfrm xmlns:a="http://schemas.openxmlformats.org/drawingml/2006/main">
          <a:off x="2566943" y="0"/>
          <a:ext cx="1542286" cy="85723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>
            <a:hueOff val="0"/>
            <a:satOff val="0"/>
            <a:lumOff val="0"/>
            <a:alphaOff val="0"/>
          </a:schemeClr>
        </a:fontRef>
      </cdr:style>
      <cdr:txBody>
        <a:bodyPr xmlns:a="http://schemas.openxmlformats.org/drawingml/2006/main" spcFirstLastPara="0" vert="horz" wrap="square" lIns="49530" tIns="49530" rIns="49530" bIns="49530" numCol="1" spcCol="1270" anchor="ctr" anchorCtr="0">
          <a:noAutofit/>
        </a:bodyPr>
        <a:lstStyle xmlns:a="http://schemas.openxmlformats.org/drawingml/2006/main">
          <a:lvl1pPr marL="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 defTabSz="5778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</a:t>
          </a:r>
        </a:p>
        <a:p xmlns:a="http://schemas.openxmlformats.org/drawingml/2006/main">
          <a:pPr lvl="0" algn="ctr" defTabSz="5778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0,4 (1,3%)</a:t>
          </a:r>
        </a:p>
      </cdr:txBody>
    </cdr:sp>
  </cdr:relSizeAnchor>
  <cdr:relSizeAnchor xmlns:cdr="http://schemas.openxmlformats.org/drawingml/2006/chartDrawing">
    <cdr:from>
      <cdr:x>0.3571</cdr:x>
      <cdr:y>0.12676</cdr:y>
    </cdr:from>
    <cdr:to>
      <cdr:x>0.37449</cdr:x>
      <cdr:y>0.21762</cdr:y>
    </cdr:to>
    <cdr:cxnSp macro="">
      <cdr:nvCxnSpPr>
        <cdr:cNvPr id="75" name="Прямая со стрелкой 74"/>
        <cdr:cNvCxnSpPr/>
      </cdr:nvCxnSpPr>
      <cdr:spPr>
        <a:xfrm xmlns:a="http://schemas.openxmlformats.org/drawingml/2006/main">
          <a:off x="2957101" y="703197"/>
          <a:ext cx="144016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0.8424</cdr:x>
      <cdr:y>0.02939</cdr:y>
    </cdr:from>
    <cdr:to>
      <cdr:x>0.8424</cdr:x>
      <cdr:y>0.02939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7378430" y="159349"/>
          <a:ext cx="0" cy="0"/>
          <a:chOff x="7378430" y="159349"/>
          <a:chExt cx="0" cy="0"/>
        </a:xfrm>
      </cdr:grpSpPr>
    </cdr:grpSp>
  </cdr:relSizeAnchor>
  <cdr:relSizeAnchor xmlns:cdr="http://schemas.openxmlformats.org/drawingml/2006/chartDrawing">
    <cdr:from>
      <cdr:x>0.8339</cdr:x>
      <cdr:y>0.97347</cdr:y>
    </cdr:from>
    <cdr:to>
      <cdr:x>0.8339</cdr:x>
      <cdr:y>0.97347</cdr:y>
    </cdr:to>
    <cdr:grpSp>
      <cdr:nvGrpSpPr>
        <cdr:cNvPr id="7" name="Группа 6"/>
        <cdr:cNvGrpSpPr/>
      </cdr:nvGrpSpPr>
      <cdr:grpSpPr>
        <a:xfrm xmlns:a="http://schemas.openxmlformats.org/drawingml/2006/main">
          <a:off x="7303980" y="5278039"/>
          <a:ext cx="0" cy="0"/>
          <a:chOff x="7303980" y="5278039"/>
          <a:chExt cx="0" cy="0"/>
        </a:xfrm>
      </cdr:grpSpPr>
    </cdr:grpSp>
  </cdr:relSizeAnchor>
  <cdr:relSizeAnchor xmlns:cdr="http://schemas.openxmlformats.org/drawingml/2006/chartDrawing">
    <cdr:from>
      <cdr:x>0.03576</cdr:x>
      <cdr:y>0.4634</cdr:y>
    </cdr:from>
    <cdr:to>
      <cdr:x>0.03576</cdr:x>
      <cdr:y>0.4634</cdr:y>
    </cdr:to>
    <cdr:grpSp>
      <cdr:nvGrpSpPr>
        <cdr:cNvPr id="14" name="Группа 13"/>
        <cdr:cNvGrpSpPr/>
      </cdr:nvGrpSpPr>
      <cdr:grpSpPr>
        <a:xfrm xmlns:a="http://schemas.openxmlformats.org/drawingml/2006/main">
          <a:off x="313215" y="2512500"/>
          <a:ext cx="0" cy="0"/>
          <a:chOff x="313215" y="2512500"/>
          <a:chExt cx="0" cy="0"/>
        </a:xfrm>
      </cdr:grpSpPr>
    </cdr:grpSp>
  </cdr:relSizeAnchor>
  <cdr:relSizeAnchor xmlns:cdr="http://schemas.openxmlformats.org/drawingml/2006/chartDrawing">
    <cdr:from>
      <cdr:x>0.5678</cdr:x>
      <cdr:y>0.79994</cdr:y>
    </cdr:from>
    <cdr:to>
      <cdr:x>0.62712</cdr:x>
      <cdr:y>0.84996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4824536" y="460680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0.55932</cdr:x>
      <cdr:y>0.81244</cdr:y>
    </cdr:from>
    <cdr:to>
      <cdr:x>0.61864</cdr:x>
      <cdr:y>0.87496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4752528" y="4678810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0.54099</cdr:x>
      <cdr:y>0.76243</cdr:y>
    </cdr:from>
    <cdr:to>
      <cdr:x>0.64861</cdr:x>
      <cdr:y>1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596783" y="4390778"/>
          <a:ext cx="91440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0.39214</cdr:x>
      <cdr:y>0.76912</cdr:y>
    </cdr:from>
    <cdr:to>
      <cdr:x>0.49976</cdr:x>
      <cdr:y>0.9529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3332007" y="4429290"/>
          <a:ext cx="914400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0.26271</cdr:x>
      <cdr:y>0.5272</cdr:y>
    </cdr:from>
    <cdr:to>
      <cdr:x>0.37033</cdr:x>
      <cdr:y>0.68598</cdr:y>
    </cdr:to>
    <cdr:sp macro="" textlink="">
      <cdr:nvSpPr>
        <cdr:cNvPr id="52" name="TextBox 51"/>
        <cdr:cNvSpPr txBox="1"/>
      </cdr:nvSpPr>
      <cdr:spPr>
        <a:xfrm xmlns:a="http://schemas.openxmlformats.org/drawingml/2006/main">
          <a:off x="2232247" y="30360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0.04235</cdr:x>
      <cdr:y>0.55819</cdr:y>
    </cdr:from>
    <cdr:to>
      <cdr:x>0.04235</cdr:x>
      <cdr:y>0.55819</cdr:y>
    </cdr:to>
    <cdr:grpSp>
      <cdr:nvGrpSpPr>
        <cdr:cNvPr id="57" name="Группа 56"/>
        <cdr:cNvGrpSpPr/>
      </cdr:nvGrpSpPr>
      <cdr:grpSpPr>
        <a:xfrm xmlns:a="http://schemas.openxmlformats.org/drawingml/2006/main">
          <a:off x="370936" y="3026440"/>
          <a:ext cx="0" cy="0"/>
          <a:chOff x="370936" y="3026440"/>
          <a:chExt cx="0" cy="0"/>
        </a:xfrm>
      </cdr:grpSpPr>
    </cdr:grpSp>
  </cdr:relSizeAnchor>
  <cdr:relSizeAnchor xmlns:cdr="http://schemas.openxmlformats.org/drawingml/2006/chartDrawing">
    <cdr:from>
      <cdr:x>0.18261</cdr:x>
      <cdr:y>0.10841</cdr:y>
    </cdr:from>
    <cdr:to>
      <cdr:x>0.18261</cdr:x>
      <cdr:y>0.10841</cdr:y>
    </cdr:to>
    <cdr:grpSp>
      <cdr:nvGrpSpPr>
        <cdr:cNvPr id="64" name="Группа 63"/>
        <cdr:cNvGrpSpPr/>
      </cdr:nvGrpSpPr>
      <cdr:grpSpPr>
        <a:xfrm xmlns:a="http://schemas.openxmlformats.org/drawingml/2006/main">
          <a:off x="1599448" y="587786"/>
          <a:ext cx="0" cy="0"/>
          <a:chOff x="1599448" y="587786"/>
          <a:chExt cx="0" cy="0"/>
        </a:xfrm>
      </cdr:grpSpPr>
    </cdr:grpSp>
  </cdr:relSizeAnchor>
  <cdr:relSizeAnchor xmlns:cdr="http://schemas.openxmlformats.org/drawingml/2006/chartDrawing">
    <cdr:from>
      <cdr:x>0.41653</cdr:x>
      <cdr:y>0.34956</cdr:y>
    </cdr:from>
    <cdr:to>
      <cdr:x>0.58347</cdr:x>
      <cdr:y>0.65838</cdr:y>
    </cdr:to>
    <cdr:sp macro="" textlink="">
      <cdr:nvSpPr>
        <cdr:cNvPr id="76" name="TextBox 75"/>
        <cdr:cNvSpPr txBox="1"/>
      </cdr:nvSpPr>
      <cdr:spPr>
        <a:xfrm xmlns:a="http://schemas.openxmlformats.org/drawingml/2006/main">
          <a:off x="3539255" y="2013090"/>
          <a:ext cx="1418456" cy="1778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0.21816</cdr:x>
      <cdr:y>0.41662</cdr:y>
    </cdr:from>
    <cdr:to>
      <cdr:x>0.45472</cdr:x>
      <cdr:y>0.58338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1895134" y="2293874"/>
          <a:ext cx="2054952" cy="918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Безвозмездные</a:t>
          </a: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п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оступления</a:t>
          </a:r>
        </a:p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1 425,7 млн. 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0.25424</cdr:x>
      <cdr:y>0.41466</cdr:y>
    </cdr:from>
    <cdr:to>
      <cdr:x>0.38728</cdr:x>
      <cdr:y>0.61095</cdr:y>
    </cdr:to>
    <cdr:sp macro="" textlink="">
      <cdr:nvSpPr>
        <cdr:cNvPr id="86" name="TextBox 85"/>
        <cdr:cNvSpPr txBox="1"/>
      </cdr:nvSpPr>
      <cdr:spPr>
        <a:xfrm xmlns:a="http://schemas.openxmlformats.org/drawingml/2006/main">
          <a:off x="2160239" y="2388018"/>
          <a:ext cx="1130424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0.6326</cdr:x>
      <cdr:y>0</cdr:y>
    </cdr:from>
    <cdr:to>
      <cdr:x>0.6326</cdr:x>
      <cdr:y>0</cdr:y>
    </cdr:to>
    <cdr:grpSp>
      <cdr:nvGrpSpPr>
        <cdr:cNvPr id="114" name="Группа 113"/>
        <cdr:cNvGrpSpPr/>
      </cdr:nvGrpSpPr>
      <cdr:grpSpPr>
        <a:xfrm xmlns:a="http://schemas.openxmlformats.org/drawingml/2006/main">
          <a:off x="5540830" y="0"/>
          <a:ext cx="0" cy="0"/>
          <a:chOff x="5540830" y="0"/>
          <a:chExt cx="0" cy="0"/>
        </a:xfrm>
      </cdr:grpSpPr>
    </cdr:grpSp>
  </cdr:relSizeAnchor>
  <cdr:relSizeAnchor xmlns:cdr="http://schemas.openxmlformats.org/drawingml/2006/chartDrawing">
    <cdr:from>
      <cdr:x>0.06435</cdr:x>
      <cdr:y>0.6126</cdr:y>
    </cdr:from>
    <cdr:to>
      <cdr:x>0.06435</cdr:x>
      <cdr:y>0.6126</cdr:y>
    </cdr:to>
    <cdr:grpSp>
      <cdr:nvGrpSpPr>
        <cdr:cNvPr id="126" name="Группа 125"/>
        <cdr:cNvGrpSpPr/>
      </cdr:nvGrpSpPr>
      <cdr:grpSpPr>
        <a:xfrm xmlns:a="http://schemas.openxmlformats.org/drawingml/2006/main">
          <a:off x="563630" y="3321445"/>
          <a:ext cx="0" cy="0"/>
          <a:chOff x="563630" y="3321445"/>
          <a:chExt cx="0" cy="0"/>
        </a:xfrm>
      </cdr:grpSpPr>
    </cdr:grpSp>
  </cdr:relSizeAnchor>
  <cdr:relSizeAnchor xmlns:cdr="http://schemas.openxmlformats.org/drawingml/2006/chartDrawing">
    <cdr:from>
      <cdr:x>0.63901</cdr:x>
      <cdr:y>0.1366</cdr:y>
    </cdr:from>
    <cdr:to>
      <cdr:x>0.87867</cdr:x>
      <cdr:y>0.19617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550973" y="752107"/>
          <a:ext cx="2081875" cy="32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 493,6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0.63828</cdr:x>
      <cdr:y>0.36619</cdr:y>
    </cdr:from>
    <cdr:to>
      <cdr:x>0.94521</cdr:x>
      <cdr:y>0.41197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5544616" y="2016224"/>
          <a:ext cx="2666244" cy="252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</a:t>
          </a:r>
        </a:p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23,6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0.63828</cdr:x>
      <cdr:y>0.45422</cdr:y>
    </cdr:from>
    <cdr:to>
      <cdr:x>0.9367</cdr:x>
      <cdr:y>0.54577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5544616" y="2500925"/>
          <a:ext cx="2592288" cy="50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возврата целевых средств </a:t>
          </a:r>
        </a:p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прошлых лет 2,1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0.63828</cdr:x>
      <cdr:y>0.56237</cdr:y>
    </cdr:from>
    <cdr:to>
      <cdr:x>0.9367</cdr:x>
      <cdr:y>0.68007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5544616" y="3096344"/>
          <a:ext cx="259228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</a:t>
          </a:r>
        </a:p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негосударственных организаций</a:t>
          </a:r>
        </a:p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0,4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0.63828</cdr:x>
      <cdr:y>0.70623</cdr:y>
    </cdr:from>
    <cdr:to>
      <cdr:x>0.97814</cdr:x>
      <cdr:y>0.82393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5544616" y="3888432"/>
          <a:ext cx="2952328" cy="64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Возврат остатков целевых межбюджетных</a:t>
          </a:r>
        </a:p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рансфертов прошлых лет  - 2,3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0.61414</cdr:x>
      <cdr:y>0.14603</cdr:y>
    </cdr:from>
    <cdr:to>
      <cdr:x>0.63478</cdr:x>
      <cdr:y>0.18237</cdr:y>
    </cdr:to>
    <cdr:sp macro="" textlink="">
      <cdr:nvSpPr>
        <cdr:cNvPr id="24" name="Овал 23"/>
        <cdr:cNvSpPr/>
      </cdr:nvSpPr>
      <cdr:spPr>
        <a:xfrm xmlns:a="http://schemas.openxmlformats.org/drawingml/2006/main">
          <a:off x="5334949" y="804055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99CC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0.61414</cdr:x>
      <cdr:y>0.22233</cdr:y>
    </cdr:from>
    <cdr:to>
      <cdr:x>0.63478</cdr:x>
      <cdr:y>0.25867</cdr:y>
    </cdr:to>
    <cdr:sp macro="" textlink="">
      <cdr:nvSpPr>
        <cdr:cNvPr id="25" name="Овал 24"/>
        <cdr:cNvSpPr/>
      </cdr:nvSpPr>
      <cdr:spPr>
        <a:xfrm xmlns:a="http://schemas.openxmlformats.org/drawingml/2006/main">
          <a:off x="5334949" y="1224136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0.61341</cdr:x>
      <cdr:y>0.3008</cdr:y>
    </cdr:from>
    <cdr:to>
      <cdr:x>0.63405</cdr:x>
      <cdr:y>0.33714</cdr:y>
    </cdr:to>
    <cdr:sp macro="" textlink="">
      <cdr:nvSpPr>
        <cdr:cNvPr id="26" name="Овал 25"/>
        <cdr:cNvSpPr/>
      </cdr:nvSpPr>
      <cdr:spPr>
        <a:xfrm xmlns:a="http://schemas.openxmlformats.org/drawingml/2006/main">
          <a:off x="5328592" y="1656184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CFCDF7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0.61341</cdr:x>
      <cdr:y>0.37927</cdr:y>
    </cdr:from>
    <cdr:to>
      <cdr:x>0.63405</cdr:x>
      <cdr:y>0.41561</cdr:y>
    </cdr:to>
    <cdr:sp macro="" textlink="">
      <cdr:nvSpPr>
        <cdr:cNvPr id="27" name="Овал 26"/>
        <cdr:cNvSpPr/>
      </cdr:nvSpPr>
      <cdr:spPr>
        <a:xfrm xmlns:a="http://schemas.openxmlformats.org/drawingml/2006/main">
          <a:off x="5328592" y="2088232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0.61341</cdr:x>
      <cdr:y>0.46088</cdr:y>
    </cdr:from>
    <cdr:to>
      <cdr:x>0.63405</cdr:x>
      <cdr:y>0.49722</cdr:y>
    </cdr:to>
    <cdr:sp macro="" textlink="">
      <cdr:nvSpPr>
        <cdr:cNvPr id="28" name="Овал 27"/>
        <cdr:cNvSpPr/>
      </cdr:nvSpPr>
      <cdr:spPr>
        <a:xfrm xmlns:a="http://schemas.openxmlformats.org/drawingml/2006/main">
          <a:off x="5328592" y="2537576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0.61341</cdr:x>
      <cdr:y>0.57544</cdr:y>
    </cdr:from>
    <cdr:to>
      <cdr:x>0.63405</cdr:x>
      <cdr:y>0.61178</cdr:y>
    </cdr:to>
    <cdr:sp macro="" textlink="">
      <cdr:nvSpPr>
        <cdr:cNvPr id="32" name="Овал 31"/>
        <cdr:cNvSpPr/>
      </cdr:nvSpPr>
      <cdr:spPr>
        <a:xfrm xmlns:a="http://schemas.openxmlformats.org/drawingml/2006/main">
          <a:off x="5328592" y="3168352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2118D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0.61341</cdr:x>
      <cdr:y>0.71931</cdr:y>
    </cdr:from>
    <cdr:to>
      <cdr:x>0.63405</cdr:x>
      <cdr:y>0.75565</cdr:y>
    </cdr:to>
    <cdr:sp macro="" textlink="">
      <cdr:nvSpPr>
        <cdr:cNvPr id="33" name="Овал 32"/>
        <cdr:cNvSpPr/>
      </cdr:nvSpPr>
      <cdr:spPr>
        <a:xfrm xmlns:a="http://schemas.openxmlformats.org/drawingml/2006/main">
          <a:off x="5328592" y="3960440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0.63828</cdr:x>
      <cdr:y>0.20925</cdr:y>
    </cdr:from>
    <cdr:to>
      <cdr:x>0.87794</cdr:x>
      <cdr:y>0.26883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5544616" y="1152128"/>
          <a:ext cx="2081875" cy="32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276,8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0.63828</cdr:x>
      <cdr:y>0.28772</cdr:y>
    </cdr:from>
    <cdr:to>
      <cdr:x>0.87794</cdr:x>
      <cdr:y>0.3473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5544616" y="1584176"/>
          <a:ext cx="2081875" cy="32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631,3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0.61659</cdr:x>
      <cdr:y>0.83701</cdr:y>
    </cdr:from>
    <cdr:to>
      <cdr:x>0.63723</cdr:x>
      <cdr:y>0.87335</cdr:y>
    </cdr:to>
    <cdr:sp macro="" textlink="">
      <cdr:nvSpPr>
        <cdr:cNvPr id="36" name="Овал 35"/>
        <cdr:cNvSpPr/>
      </cdr:nvSpPr>
      <cdr:spPr>
        <a:xfrm xmlns:a="http://schemas.openxmlformats.org/drawingml/2006/main">
          <a:off x="5400600" y="4608512"/>
          <a:ext cx="180782" cy="20008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0.6423</cdr:x>
      <cdr:y>0.81085</cdr:y>
    </cdr:from>
    <cdr:to>
      <cdr:x>0.98216</cdr:x>
      <cdr:y>0.92855</cdr:y>
    </cdr:to>
    <cdr:sp macro="" textlink="">
      <cdr:nvSpPr>
        <cdr:cNvPr id="37" name="TextBox 1"/>
        <cdr:cNvSpPr txBox="1"/>
      </cdr:nvSpPr>
      <cdr:spPr>
        <a:xfrm xmlns:a="http://schemas.openxmlformats.org/drawingml/2006/main">
          <a:off x="5625826" y="4464496"/>
          <a:ext cx="2976772" cy="64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безвозмездные поступления</a:t>
          </a:r>
        </a:p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0,2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0.33463</cdr:x>
      <cdr:y>0.04468</cdr:y>
    </cdr:from>
    <cdr:to>
      <cdr:x>0.48425</cdr:x>
      <cdr:y>0.09951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3059833" y="278679"/>
          <a:ext cx="1368151" cy="341983"/>
        </a:xfrm>
        <a:prstGeom xmlns:a="http://schemas.openxmlformats.org/drawingml/2006/main" prst="line">
          <a:avLst/>
        </a:prstGeom>
        <a:ln xmlns:a="http://schemas.openxmlformats.org/drawingml/2006/main" cap="rnd">
          <a:head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0.19288</cdr:x>
      <cdr:y>0.17344</cdr:y>
    </cdr:from>
    <cdr:to>
      <cdr:x>0.34654</cdr:x>
      <cdr:y>0.21651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1763689" y="1081800"/>
          <a:ext cx="1405073" cy="2686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0.17713</cdr:x>
      <cdr:y>0.62341</cdr:y>
    </cdr:from>
    <cdr:to>
      <cdr:x>0.28738</cdr:x>
      <cdr:y>0.62368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V="1">
          <a:off x="1619673" y="3888431"/>
          <a:ext cx="1008112" cy="168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0.13776</cdr:x>
      <cdr:y>0.46894</cdr:y>
    </cdr:from>
    <cdr:to>
      <cdr:x>0.27163</cdr:x>
      <cdr:y>0.4736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1259633" y="2924918"/>
          <a:ext cx="1224135" cy="290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0.20075</cdr:x>
      <cdr:y>0.78504</cdr:y>
    </cdr:from>
    <cdr:to>
      <cdr:x>0.35038</cdr:x>
      <cdr:y>0.84276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1835697" y="4896543"/>
          <a:ext cx="1368152" cy="3600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0.79925</cdr:x>
      <cdr:y>0.30731</cdr:y>
    </cdr:from>
    <cdr:to>
      <cdr:x>0.90162</cdr:x>
      <cdr:y>0.34195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>
          <a:off x="7308304" y="1916806"/>
          <a:ext cx="936104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0.63387</cdr:x>
      <cdr:y>0.05978</cdr:y>
    </cdr:from>
    <cdr:to>
      <cdr:x>0.74412</cdr:x>
      <cdr:y>0.10596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 flipV="1">
          <a:off x="5796136" y="372846"/>
          <a:ext cx="1008112" cy="28806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0.78282</cdr:x>
      <cdr:y>0.21496</cdr:y>
    </cdr:from>
    <cdr:to>
      <cdr:x>0.87785</cdr:x>
      <cdr:y>0.26804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 flipV="1">
          <a:off x="7158105" y="1340742"/>
          <a:ext cx="868985" cy="3311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0.73625</cdr:x>
      <cdr:y>0.13414</cdr:y>
    </cdr:from>
    <cdr:to>
      <cdr:x>0.8437</cdr:x>
      <cdr:y>0.19055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 flipV="1">
          <a:off x="6732240" y="836686"/>
          <a:ext cx="982515" cy="3518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0.76775</cdr:x>
      <cdr:y>0.75756</cdr:y>
    </cdr:from>
    <cdr:to>
      <cdr:x>0.85941</cdr:x>
      <cdr:y>0.82501</cdr:y>
    </cdr:to>
    <cdr:cxnSp macro="">
      <cdr:nvCxnSpPr>
        <cdr:cNvPr id="35" name="Прямая соединительная линия 34"/>
        <cdr:cNvCxnSpPr/>
      </cdr:nvCxnSpPr>
      <cdr:spPr>
        <a:xfrm xmlns:a="http://schemas.openxmlformats.org/drawingml/2006/main">
          <a:off x="7020272" y="4725118"/>
          <a:ext cx="838173" cy="42072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0.51575</cdr:x>
      <cdr:y>0.05333</cdr:y>
    </cdr:from>
    <cdr:to>
      <cdr:x>0.52362</cdr:x>
      <cdr:y>0.08796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 flipH="1" flipV="1">
          <a:off x="4716016" y="332630"/>
          <a:ext cx="72008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1.09361E-7</cdr:x>
      <cdr:y>0.42742</cdr:y>
    </cdr:from>
    <cdr:to>
      <cdr:x>0.17713</cdr:x>
      <cdr:y>0.51978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1" y="2665976"/>
          <a:ext cx="161967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среды – 0,52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0.16925</cdr:x>
      <cdr:y>0.71604</cdr:y>
    </cdr:from>
    <cdr:to>
      <cdr:x>0.3425</cdr:x>
      <cdr:y>0.76195</cdr:y>
    </cdr:to>
    <cdr:cxnSp macro="">
      <cdr:nvCxnSpPr>
        <cdr:cNvPr id="38" name="Прямая соединительная линия 37"/>
        <cdr:cNvCxnSpPr/>
      </cdr:nvCxnSpPr>
      <cdr:spPr>
        <a:xfrm xmlns:a="http://schemas.openxmlformats.org/drawingml/2006/main">
          <a:off x="1547665" y="4466176"/>
          <a:ext cx="1584176" cy="28635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0.37271</cdr:x>
      <cdr:y>0.93617</cdr:y>
    </cdr:from>
    <cdr:to>
      <cdr:x>0.80539</cdr:x>
      <cdr:y>0.99318</cdr:y>
    </cdr:to>
    <cdr:sp macro="" textlink="">
      <cdr:nvSpPr>
        <cdr:cNvPr id="15" name="TextBox 22"/>
        <cdr:cNvSpPr txBox="1"/>
      </cdr:nvSpPr>
      <cdr:spPr>
        <a:xfrm xmlns:a="http://schemas.openxmlformats.org/drawingml/2006/main">
          <a:off x="3322918" y="5559951"/>
          <a:ext cx="385765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Всего расходов – 2 078,7 млн.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0.13776</cdr:x>
      <cdr:y>0.3304</cdr:y>
    </cdr:from>
    <cdr:to>
      <cdr:x>0.27163</cdr:x>
      <cdr:y>0.46206</cdr:y>
    </cdr:to>
    <cdr:cxnSp macro="">
      <cdr:nvCxnSpPr>
        <cdr:cNvPr id="41" name="Прямая соединительная линия 40"/>
        <cdr:cNvCxnSpPr/>
      </cdr:nvCxnSpPr>
      <cdr:spPr>
        <a:xfrm xmlns:a="http://schemas.openxmlformats.org/drawingml/2006/main">
          <a:off x="1259632" y="2060822"/>
          <a:ext cx="1224137" cy="82117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0.95666</cdr:x>
      <cdr:y>0.95362</cdr:y>
    </cdr:from>
    <cdr:to>
      <cdr:x>1</cdr:x>
      <cdr:y>1</cdr:y>
    </cdr:to>
    <cdr:sp macro="" textlink="">
      <cdr:nvSpPr>
        <cdr:cNvPr id="17" name="TextBox 9"/>
        <cdr:cNvSpPr txBox="1"/>
      </cdr:nvSpPr>
      <cdr:spPr>
        <a:xfrm xmlns:a="http://schemas.openxmlformats.org/drawingml/2006/main">
          <a:off x="8801984" y="6608935"/>
          <a:ext cx="396274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none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0"/>
            </a:spcBef>
          </a:pPr>
          <a:r>
            <a:rPr lang="ru-RU" sz="1600" b="1" cap="all" dirty="0" smtClean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24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0.30688</cdr:x>
      <cdr:y>0.93929</cdr:y>
    </cdr:from>
    <cdr:to>
      <cdr:x>0.79855</cdr:x>
      <cdr:y>1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2651734" y="5237928"/>
          <a:ext cx="424847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Всего расходов – 2 078,7 млн.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0092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>
            <a:lvl1pPr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096" y="1"/>
            <a:ext cx="2920092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>
            <a:lvl1pPr algn="r"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7C6B64F-7752-4C35-88A7-089A40872067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0869"/>
            <a:ext cx="2920092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b" anchorCtr="0" compatLnSpc="1">
            <a:prstTxWarp prst="textNoShape">
              <a:avLst/>
            </a:prstTxWarp>
          </a:bodyPr>
          <a:lstStyle>
            <a:lvl1pPr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096" y="9370869"/>
            <a:ext cx="2920092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b" anchorCtr="0" compatLnSpc="1">
            <a:prstTxWarp prst="textNoShape">
              <a:avLst/>
            </a:prstTxWarp>
          </a:bodyPr>
          <a:lstStyle>
            <a:lvl1pPr algn="r"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9036F46-3FA5-40FC-894C-EBE5EDF01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1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0092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>
            <a:lvl1pPr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096" y="1"/>
            <a:ext cx="2920092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>
            <a:lvl1pPr algn="r"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71EE8D4-6C4E-4022-8D2C-34CC08A5BC57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30775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6225"/>
            <a:ext cx="5389241" cy="44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0869"/>
            <a:ext cx="2920092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60" rIns="90719" bIns="45360" numCol="1" anchor="b" anchorCtr="0" compatLnSpc="1">
            <a:prstTxWarp prst="textNoShape">
              <a:avLst/>
            </a:prstTxWarp>
          </a:bodyPr>
          <a:lstStyle>
            <a:lvl1pPr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096" y="9370869"/>
            <a:ext cx="2920092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60" rIns="90719" bIns="45360" numCol="1" anchor="b" anchorCtr="0" compatLnSpc="1">
            <a:prstTxWarp prst="textNoShape">
              <a:avLst/>
            </a:prstTxWarp>
          </a:bodyPr>
          <a:lstStyle>
            <a:lvl1pPr algn="r"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E357544-71F1-40EC-BF74-3E2282E2D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85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357544-71F1-40EC-BF74-3E2282E2DF2A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0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5E8665-98A6-480A-BF49-6A7EB576D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33913"/>
      </p:ext>
    </p:extLst>
  </p:cSld>
  <p:clrMapOvr>
    <a:masterClrMapping/>
  </p:clrMapOvr>
  <p:transition spd="slow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3359-43E1-43F9-BE27-E273426A9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11690"/>
      </p:ext>
    </p:extLst>
  </p:cSld>
  <p:clrMapOvr>
    <a:masterClrMapping/>
  </p:clrMapOvr>
  <p:transition spd="slow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656F-68D0-4CD4-96F9-426B4DEAA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69040"/>
      </p:ext>
    </p:extLst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0737E-6EC1-4D16-BA92-EB9207D6154B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5E711E-00C8-4138-8781-AE208CD21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27798"/>
      </p:ext>
    </p:extLst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78466D-9173-41E9-B101-F461953C2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94521"/>
      </p:ext>
    </p:extLst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FAEBF9-C344-4877-9F4B-010AF2B583C2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8BFBBD-3D47-4DBC-A54C-93C97CFEB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50791"/>
      </p:ext>
    </p:extLst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C998C3-2D5B-40AD-9A9B-CAA5C09EA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25778"/>
      </p:ext>
    </p:extLst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9F66-B18E-44CA-951D-BE9E33886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94224"/>
      </p:ext>
    </p:extLst>
  </p:cSld>
  <p:clrMapOvr>
    <a:masterClrMapping/>
  </p:clrMapOvr>
  <p:transition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B19E5-DF13-441E-8A19-A64678D9483C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11BEFA-3620-48FA-952D-2B7261C79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7893"/>
      </p:ext>
    </p:extLst>
  </p:cSld>
  <p:clrMapOvr>
    <a:masterClrMapping/>
  </p:clrMapOvr>
  <p:transition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65CFB7-E77B-4DBD-BDD8-1FD1BF706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41877"/>
      </p:ext>
    </p:extLst>
  </p:cSld>
  <p:clrMapOvr>
    <a:masterClrMapping/>
  </p:clrMapOvr>
  <p:transition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8DC388-20C3-4584-BF85-CB56F0896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70382"/>
      </p:ext>
    </p:extLst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2CC54E3-FB7F-4358-B5B4-98090F95C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83" r:id="rId6"/>
    <p:sldLayoutId id="2147485091" r:id="rId7"/>
    <p:sldLayoutId id="2147485092" r:id="rId8"/>
    <p:sldLayoutId id="2147485093" r:id="rId9"/>
    <p:sldLayoutId id="2147485084" r:id="rId10"/>
    <p:sldLayoutId id="2147485085" r:id="rId11"/>
  </p:sldLayoutIdLst>
  <p:transition spd="slow" advClick="0" advTm="3000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.png"/><Relationship Id="rId7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chart" Target="../charts/char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4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4.png"/><Relationship Id="rId7" Type="http://schemas.openxmlformats.org/officeDocument/2006/relationships/image" Target="../media/image6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7" Type="http://schemas.openxmlformats.org/officeDocument/2006/relationships/hyperlink" Target="http://zakupki.gov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hyperlink" Target="http://gu.nnov.ru/" TargetMode="External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hyperlink" Target="http://budget.gov.ru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78363" y="5949950"/>
            <a:ext cx="44656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endParaRPr 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5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623" y="1068323"/>
            <a:ext cx="91440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4000" b="1" dirty="0">
              <a:solidFill>
                <a:srgbClr val="211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24286" y="2031863"/>
            <a:ext cx="8308153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 bIns="0" anchor="b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проекту решения Совета депутатов 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Уренского </a:t>
            </a:r>
            <a:r>
              <a:rPr lang="ru-RU" sz="2400" b="1" dirty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400" b="1" dirty="0" smtClean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2400" b="1" dirty="0">
              <a:ln w="1905"/>
              <a:solidFill>
                <a:srgbClr val="2118D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«Об исполнении бюджета Уренского муниципального </a:t>
            </a:r>
            <a:r>
              <a:rPr lang="ru-RU" sz="2400" b="1" dirty="0" smtClean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400" b="1" dirty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Нижегородской области за </a:t>
            </a:r>
            <a:r>
              <a:rPr lang="ru-RU" sz="2400" b="1" dirty="0" smtClean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Уренский</a:t>
            </a:r>
            <a:r>
              <a:rPr lang="ru-RU" sz="2400" b="1" cap="all" dirty="0" smtClean="0">
                <a:ln w="0"/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pic>
        <p:nvPicPr>
          <p:cNvPr id="17" name="Picture 10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3952"/>
            <a:ext cx="9144000" cy="3194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2506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83568" y="212936"/>
            <a:ext cx="8143932" cy="7143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9752" y="911387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(услуг) в расчете на 1 жителя, тыс.руб</a:t>
            </a:r>
            <a:endParaRPr lang="ru-RU" sz="1800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927951281"/>
              </p:ext>
            </p:extLst>
          </p:nvPr>
        </p:nvGraphicFramePr>
        <p:xfrm>
          <a:off x="735817" y="2105426"/>
          <a:ext cx="7672366" cy="424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достижении основных показателей </a:t>
            </a:r>
          </a:p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округа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7146764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57224" y="142852"/>
            <a:ext cx="8143932" cy="7143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07882" y="741115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млн. рублей</a:t>
            </a:r>
            <a:endParaRPr lang="ru-RU" sz="2000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1153293"/>
              </p:ext>
            </p:extLst>
          </p:nvPr>
        </p:nvGraphicFramePr>
        <p:xfrm>
          <a:off x="857224" y="1569428"/>
          <a:ext cx="7459192" cy="491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достижении основных показателей </a:t>
            </a:r>
          </a:p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округа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7400228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15816" y="764704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Фонд оплаты труда,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2000" dirty="0"/>
          </a:p>
        </p:txBody>
      </p:sp>
      <p:graphicFrame>
        <p:nvGraphicFramePr>
          <p:cNvPr id="1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326044"/>
              </p:ext>
            </p:extLst>
          </p:nvPr>
        </p:nvGraphicFramePr>
        <p:xfrm>
          <a:off x="453957" y="1340768"/>
          <a:ext cx="81141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достижении основных показателей </a:t>
            </a:r>
          </a:p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округа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8596786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3848" y="776120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2000" dirty="0"/>
          </a:p>
        </p:txBody>
      </p:sp>
      <p:graphicFrame>
        <p:nvGraphicFramePr>
          <p:cNvPr id="1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599417"/>
              </p:ext>
            </p:extLst>
          </p:nvPr>
        </p:nvGraphicFramePr>
        <p:xfrm>
          <a:off x="279719" y="1484006"/>
          <a:ext cx="8584561" cy="505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достижении основных показателей </a:t>
            </a:r>
          </a:p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округа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977564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78363" y="5949950"/>
            <a:ext cx="44656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endParaRPr 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5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36754" y="6579876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65150648"/>
              </p:ext>
            </p:extLst>
          </p:nvPr>
        </p:nvGraphicFramePr>
        <p:xfrm>
          <a:off x="647564" y="1073812"/>
          <a:ext cx="7848871" cy="327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00906"/>
              </p:ext>
            </p:extLst>
          </p:nvPr>
        </p:nvGraphicFramePr>
        <p:xfrm>
          <a:off x="667099" y="4198561"/>
          <a:ext cx="7848872" cy="24039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112"/>
              </a:tblGrid>
              <a:tr h="79208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2025 года к 2024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91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2 284,7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2 163,5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2 094,7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91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91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1 686,1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1 490,9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1 425,7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91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2 304,7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2 165,4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2 078,7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91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</a:t>
                      </a:r>
                    </a:p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ПРОФИЦИТ(+)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- 20,0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093812" y="725375"/>
            <a:ext cx="1285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округа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6428178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73379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574" y="2438838"/>
            <a:ext cx="2643206" cy="3827502"/>
          </a:xfrm>
          <a:prstGeom prst="roundRect">
            <a:avLst>
              <a:gd name="adj" fmla="val 5813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РФ (налог на доходы физических лиц; налог от уплаты акцизов на нефтепродукты, упрощенная система налогообложения; единый сельхозналог; налог, взимаемый в связи с применением патентной системы налогообложения; налог на имущество физических лиц, земельный налог, государственная пошлина)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50397" y="2438838"/>
            <a:ext cx="2643206" cy="3863816"/>
          </a:xfrm>
          <a:prstGeom prst="roundRect">
            <a:avLst>
              <a:gd name="adj" fmla="val 7448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пошлин и сборов, установленных 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др.)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7422" y="2460040"/>
            <a:ext cx="2643206" cy="3863816"/>
          </a:xfrm>
          <a:prstGeom prst="roundRect">
            <a:avLst>
              <a:gd name="adj" fmla="val 8583"/>
            </a:avLst>
          </a:prstGeom>
          <a:solidFill>
            <a:srgbClr val="CAA8D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системы, граждан и организаций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юридических и физических лиц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1807666" y="1677901"/>
            <a:ext cx="106977" cy="764689"/>
          </a:xfrm>
          <a:prstGeom prst="downArrow">
            <a:avLst/>
          </a:prstGeom>
          <a:scene3d>
            <a:camera prst="orthographicFront">
              <a:rot lat="120000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236297" y="1665697"/>
            <a:ext cx="108000" cy="763200"/>
          </a:xfrm>
          <a:prstGeom prst="downArrow">
            <a:avLst/>
          </a:prstGeom>
          <a:scene3d>
            <a:camera prst="orthographicFront">
              <a:rot lat="0" lon="2100000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519112" y="1739105"/>
            <a:ext cx="101378" cy="642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округа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5202691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7" y="0"/>
            <a:ext cx="9144000" cy="6858000"/>
          </a:xfrm>
          <a:prstGeom prst="rect">
            <a:avLst/>
          </a:prstGeom>
        </p:spPr>
      </p:pic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852069"/>
              </p:ext>
            </p:extLst>
          </p:nvPr>
        </p:nvGraphicFramePr>
        <p:xfrm>
          <a:off x="2833" y="1195492"/>
          <a:ext cx="9134630" cy="527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63043" y="783978"/>
            <a:ext cx="1267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млн. рублей,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2152763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14718"/>
              </p:ext>
            </p:extLst>
          </p:nvPr>
        </p:nvGraphicFramePr>
        <p:xfrm>
          <a:off x="179511" y="976788"/>
          <a:ext cx="8801303" cy="540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58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80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58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52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2213"/>
                <a:gridCol w="8534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68904"/>
              </a:tblGrid>
              <a:tr h="109358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2025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2025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2025 года к 2024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0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доходов, из них: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2 284,7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2 163,5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2 094,7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9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 том числе: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5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5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35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числе: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1 686,1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1 425,7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0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2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32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61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118 раз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737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целевых межбюджетных трансфертов прошлых лет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 раз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737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целевых средств прошлых лет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737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от негосударственных организаций</a:t>
                      </a:r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699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71295" y="699788"/>
            <a:ext cx="13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доходов бюджета 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за 2025 год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3671398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13353440"/>
              </p:ext>
            </p:extLst>
          </p:nvPr>
        </p:nvGraphicFramePr>
        <p:xfrm>
          <a:off x="467544" y="969495"/>
          <a:ext cx="7560840" cy="5505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бюджета муниципального округа 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налоговым доходам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934433" y="742658"/>
            <a:ext cx="1267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млн. рублей,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1979712" y="4437112"/>
            <a:ext cx="129614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8008896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38290"/>
              </p:ext>
            </p:extLst>
          </p:nvPr>
        </p:nvGraphicFramePr>
        <p:xfrm>
          <a:off x="179514" y="976787"/>
          <a:ext cx="8784975" cy="543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2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96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12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43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1247"/>
                <a:gridCol w="9412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2810"/>
              </a:tblGrid>
              <a:tr h="12399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2025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2025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2025 года к 2024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13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сельхозналог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 система налогообложения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1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4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5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ЕНВД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НАЛОГОВЫЕ ДОХОДЫ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округа 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налоговым доходам за 2025 год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1295" y="699788"/>
            <a:ext cx="13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4318191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78363" y="5949950"/>
            <a:ext cx="44656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endParaRPr 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5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587440"/>
              </p:ext>
            </p:extLst>
          </p:nvPr>
        </p:nvGraphicFramePr>
        <p:xfrm>
          <a:off x="179511" y="820273"/>
          <a:ext cx="8784883" cy="5787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00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3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54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</a:p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Предисловие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Глоссарий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 «Отчет об исполнении бюджета муниципального округа»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задачи, решаемые в процессе исполнения бюджета муниципального округа в 2025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Социально-экономические показатели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муниципального округа за 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муниципального округа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доходов бюджета муниципального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доходов бюджета муниципального округа за 2025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бюджета муниципального округа по налоговым доходам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муниципального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 по налоговым доходам за 2025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неналоговых доходов бюджета муниципального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муниципального округа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неналоговым доходам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безвозмездных поступлений в бюджет муниципального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муниципального округа по безвозмездным поступлениям за 2025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 бюджета округа по отраслям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46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округа по расходам по разделам и подразделам классификации расходов бюджета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25-29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30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округа в </a:t>
                      </a:r>
                      <a:r>
                        <a:rPr lang="ru-RU" sz="1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разрезе видов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19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округа в разрезе видов расходов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6933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62160993"/>
              </p:ext>
            </p:extLst>
          </p:nvPr>
        </p:nvGraphicFramePr>
        <p:xfrm>
          <a:off x="683475" y="1141627"/>
          <a:ext cx="8280920" cy="554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бюджета 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934433" y="742658"/>
            <a:ext cx="1267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млн. рублей,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8329345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22683"/>
              </p:ext>
            </p:extLst>
          </p:nvPr>
        </p:nvGraphicFramePr>
        <p:xfrm>
          <a:off x="179514" y="976789"/>
          <a:ext cx="8755699" cy="5404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3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3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06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83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83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8334"/>
                <a:gridCol w="795973"/>
              </a:tblGrid>
              <a:tr h="10577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2025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2025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2025 года к 2024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31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76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имущества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331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земли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76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имущества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331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57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13,3 раза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13,3 раза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13,3 раза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390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390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390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390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округа 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неналоговым доходам за 2025 год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1295" y="699788"/>
            <a:ext cx="13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63292254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32932172"/>
              </p:ext>
            </p:extLst>
          </p:nvPr>
        </p:nvGraphicFramePr>
        <p:xfrm>
          <a:off x="179512" y="671414"/>
          <a:ext cx="8758820" cy="5421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муниципального округа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26380923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7910"/>
              </p:ext>
            </p:extLst>
          </p:nvPr>
        </p:nvGraphicFramePr>
        <p:xfrm>
          <a:off x="179512" y="972465"/>
          <a:ext cx="8790513" cy="5336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6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5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8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41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1155"/>
                <a:gridCol w="8524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67716"/>
              </a:tblGrid>
              <a:tr h="1390021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2025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2025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2025 года к 2024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числе: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1 686,1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1 425,7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42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42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8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36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118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3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целевых межбюджетных трансфертов прошлых лет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- 0,2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11,5 раз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3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целевых средств прошлых лет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432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от негосударственных организаций</a:t>
                      </a:r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918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09761" y="695463"/>
            <a:ext cx="151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endParaRPr lang="ru-RU" sz="1800" b="1" cap="all" dirty="0" smtClean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безвозмездным поступлениям за 2025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57840554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54263365"/>
              </p:ext>
            </p:extLst>
          </p:nvPr>
        </p:nvGraphicFramePr>
        <p:xfrm>
          <a:off x="-1" y="648098"/>
          <a:ext cx="9143999" cy="620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10503664"/>
              </p:ext>
            </p:extLst>
          </p:nvPr>
        </p:nvGraphicFramePr>
        <p:xfrm>
          <a:off x="2843808" y="2204864"/>
          <a:ext cx="4464496" cy="298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округа 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отраслям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27090" y="620688"/>
            <a:ext cx="1267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млн. рублей,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9779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05568"/>
              </p:ext>
            </p:extLst>
          </p:nvPr>
        </p:nvGraphicFramePr>
        <p:xfrm>
          <a:off x="116836" y="898369"/>
          <a:ext cx="8902147" cy="553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/>
                <a:gridCol w="864096"/>
                <a:gridCol w="1008112"/>
                <a:gridCol w="936104"/>
                <a:gridCol w="792088"/>
                <a:gridCol w="792088"/>
                <a:gridCol w="891603"/>
                <a:gridCol w="819076"/>
              </a:tblGrid>
              <a:tr h="99440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раздела/подраздела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2025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2025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2025 года к 2024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39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2 304,7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1 850,8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2 165,5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2 078,7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528">
                <a:tc gridSpan="9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72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117,15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30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37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9440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Федерации, местных администраций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443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37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органов финансового (финансово-бюджетного) надзора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52148"/>
            <a:ext cx="1269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расходам по разделам и подразделам классификации расходов бюджета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82442637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2360" y="647576"/>
            <a:ext cx="1269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362910"/>
              </p:ext>
            </p:extLst>
          </p:nvPr>
        </p:nvGraphicFramePr>
        <p:xfrm>
          <a:off x="116836" y="893797"/>
          <a:ext cx="8902147" cy="5487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/>
                <a:gridCol w="864096"/>
                <a:gridCol w="1008112"/>
                <a:gridCol w="936104"/>
                <a:gridCol w="792088"/>
                <a:gridCol w="792088"/>
                <a:gridCol w="891603"/>
                <a:gridCol w="819076"/>
              </a:tblGrid>
              <a:tr h="112969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раздела/подраздела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2025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2025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2025 года к 2024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0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13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044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8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044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04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1619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39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456,64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13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3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177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Водное хозяйство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расходам по разделам и подразделам классификации расходов бюджета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86451323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4369" y="632612"/>
            <a:ext cx="1228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987958"/>
              </p:ext>
            </p:extLst>
          </p:nvPr>
        </p:nvGraphicFramePr>
        <p:xfrm>
          <a:off x="116836" y="890755"/>
          <a:ext cx="8902147" cy="549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/>
                <a:gridCol w="864096"/>
                <a:gridCol w="1008112"/>
                <a:gridCol w="936104"/>
                <a:gridCol w="792088"/>
                <a:gridCol w="792088"/>
                <a:gridCol w="891603"/>
                <a:gridCol w="819076"/>
              </a:tblGrid>
              <a:tr h="1189741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раздела/подраздела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2025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2025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2025 года к 2024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35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868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868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87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87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87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87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868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87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окружающей среды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26 раз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868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26 раз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расходам по разделам и подразделам классификации расходов бюджета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12557620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8384" y="658828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48410"/>
              </p:ext>
            </p:extLst>
          </p:nvPr>
        </p:nvGraphicFramePr>
        <p:xfrm>
          <a:off x="179512" y="943191"/>
          <a:ext cx="8804726" cy="5438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7819"/>
                <a:gridCol w="854639"/>
                <a:gridCol w="997079"/>
                <a:gridCol w="925860"/>
                <a:gridCol w="783420"/>
                <a:gridCol w="783420"/>
                <a:gridCol w="881846"/>
                <a:gridCol w="810113"/>
              </a:tblGrid>
              <a:tr h="111993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раздела/подраздела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2025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2025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2025 года к 2024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27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149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58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431,6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495,9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149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118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118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929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149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118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 в области культуры, кинематографии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149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863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Амбулаторная помощь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07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417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расходам по разделам и подразделам классификации расходов бюджета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54471666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0393" y="671413"/>
            <a:ext cx="100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46457"/>
              </p:ext>
            </p:extLst>
          </p:nvPr>
        </p:nvGraphicFramePr>
        <p:xfrm>
          <a:off x="179512" y="917633"/>
          <a:ext cx="8809025" cy="526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8897"/>
                <a:gridCol w="855057"/>
                <a:gridCol w="997567"/>
                <a:gridCol w="926312"/>
                <a:gridCol w="783802"/>
                <a:gridCol w="783802"/>
                <a:gridCol w="882276"/>
                <a:gridCol w="810508"/>
              </a:tblGrid>
              <a:tr h="157039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раздела/подраздела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2025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2025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2025 года к 2024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7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82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239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71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821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112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96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5891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расходам по разделам и подразделам классификации расходов бюджета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749047945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78363" y="5949950"/>
            <a:ext cx="44656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endParaRPr 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5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87465"/>
              </p:ext>
            </p:extLst>
          </p:nvPr>
        </p:nvGraphicFramePr>
        <p:xfrm>
          <a:off x="179512" y="808412"/>
          <a:ext cx="8784883" cy="5725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0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33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39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</a:p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9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и непрограммные расходы бюджета округа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8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муниципального округа по муниципальным программам и непрограммным расходам бюджета за 2025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33-35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7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Уренского муниципального округа»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59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культуры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молодежной политики Уренского муниципального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39-41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87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 и спорта Уренского муниципального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42-43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0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агропромышленного комплекса Уренского муниципального округа»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44-46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98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Уренского муниципального округа»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47-48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проектов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бюджетирования «Вам решать!»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49-51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98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 Уренского муниципального округа»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83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Уренского муниципального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83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верхнем пределе муниципального долга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76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ограничений, установленных решением о бюджете, с учетом внесенных изменений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83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требований Бюджетного законодательства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19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Открытые муниципальные информационные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83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5572858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75889136"/>
              </p:ext>
            </p:extLst>
          </p:nvPr>
        </p:nvGraphicFramePr>
        <p:xfrm>
          <a:off x="0" y="695499"/>
          <a:ext cx="9143999" cy="604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округа в разрезе 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видов расходов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67330" y="695499"/>
            <a:ext cx="1267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млн. рублей,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06666616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8385" y="674301"/>
            <a:ext cx="100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086965"/>
              </p:ext>
            </p:extLst>
          </p:nvPr>
        </p:nvGraphicFramePr>
        <p:xfrm>
          <a:off x="107504" y="974135"/>
          <a:ext cx="8928990" cy="5365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6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/>
                <a:gridCol w="9219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8263"/>
              </a:tblGrid>
              <a:tr h="78261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КВР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кода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вида расходов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Уточнен-ный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за 2025 год к  первоначаль-ному плану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за 2025 год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уточненному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2025 года к 2024 году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81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выплату персоналу в целях обеспечения выполнения функций государственными (муниципальными) органами, казенными учреждениями, органами управления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государственными внебюджетными фондами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2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и иные выплаты населению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489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228,3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субсидий бюджетным, автономным учреждениям и иным некоммерческим организациям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1 279,8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1 077,2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1 615,3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1 582,5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686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бюджетные ассигнования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253,66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2506"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2 304,7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2 078,7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округа в разрезе видов расходов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60501427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36" y="0"/>
            <a:ext cx="9144000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909119" y="950094"/>
            <a:ext cx="5328592" cy="987875"/>
            <a:chOff x="1425337" y="92983"/>
            <a:chExt cx="4735594" cy="98787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1425337" y="92983"/>
              <a:ext cx="4735594" cy="987875"/>
            </a:xfrm>
            <a:prstGeom prst="ellipse">
              <a:avLst/>
            </a:prstGeom>
            <a:solidFill>
              <a:srgbClr val="6E5FA9">
                <a:alpha val="64706"/>
              </a:srgb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2118849" y="237654"/>
              <a:ext cx="3348570" cy="698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за 2025 год: 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baseline="0" dirty="0" smtClean="0">
                  <a:latin typeface="Times New Roman" pitchFamily="18" charset="0"/>
                  <a:cs typeface="Times New Roman" pitchFamily="18" charset="0"/>
                </a:rPr>
                <a:t>2 078,7 млн. рублей</a:t>
              </a:r>
              <a:endParaRPr lang="ru-RU" sz="1800" b="1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ая соединительная линия 3"/>
          <p:cNvSpPr/>
          <p:nvPr/>
        </p:nvSpPr>
        <p:spPr>
          <a:xfrm>
            <a:off x="2051720" y="1943987"/>
            <a:ext cx="1887328" cy="6906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87328" y="0"/>
                </a:moveTo>
                <a:lnTo>
                  <a:pt x="1887328" y="345316"/>
                </a:lnTo>
                <a:lnTo>
                  <a:pt x="0" y="345316"/>
                </a:lnTo>
                <a:lnTo>
                  <a:pt x="0" y="690632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ая соединительная линия 3"/>
          <p:cNvSpPr/>
          <p:nvPr/>
        </p:nvSpPr>
        <p:spPr>
          <a:xfrm>
            <a:off x="5061887" y="1968748"/>
            <a:ext cx="1935834" cy="6807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0357"/>
                </a:lnTo>
                <a:lnTo>
                  <a:pt x="1935834" y="340357"/>
                </a:lnTo>
                <a:lnTo>
                  <a:pt x="1935834" y="680714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Группа 14"/>
          <p:cNvGrpSpPr/>
          <p:nvPr/>
        </p:nvGrpSpPr>
        <p:grpSpPr>
          <a:xfrm>
            <a:off x="618913" y="2665602"/>
            <a:ext cx="2865614" cy="1332773"/>
            <a:chOff x="472998" y="1771490"/>
            <a:chExt cx="2865614" cy="133277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72998" y="1771490"/>
              <a:ext cx="2865614" cy="1332773"/>
            </a:xfrm>
            <a:prstGeom prst="roundRect">
              <a:avLst>
                <a:gd name="adj" fmla="val 10000"/>
              </a:avLst>
            </a:prstGeom>
            <a:solidFill>
              <a:srgbClr val="5572B8">
                <a:alpha val="64706"/>
              </a:srgb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12034" y="1810526"/>
              <a:ext cx="2787542" cy="12547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0" kern="1200" baseline="0" dirty="0" smtClean="0">
                  <a:latin typeface="Times New Roman" pitchFamily="18" charset="0"/>
                </a:rPr>
                <a:t>Программные расходы 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0" kern="1200" baseline="0" dirty="0" smtClean="0">
                  <a:latin typeface="Times New Roman" pitchFamily="18" charset="0"/>
                </a:rPr>
                <a:t>по 21 муниципальной программе</a:t>
              </a:r>
              <a:endParaRPr lang="ru-RU" sz="1800" b="1" kern="1200" baseline="0" dirty="0">
                <a:latin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566650" y="2680241"/>
            <a:ext cx="3094128" cy="1392249"/>
            <a:chOff x="4181905" y="1761572"/>
            <a:chExt cx="3094128" cy="13922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181905" y="1761572"/>
              <a:ext cx="3094128" cy="1392249"/>
            </a:xfrm>
            <a:prstGeom prst="roundRect">
              <a:avLst>
                <a:gd name="adj" fmla="val 10000"/>
              </a:avLst>
            </a:prstGeom>
            <a:solidFill>
              <a:srgbClr val="5572B8">
                <a:alpha val="64706"/>
              </a:srgb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4222683" y="1802350"/>
              <a:ext cx="3012572" cy="13106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0" kern="1200" baseline="0" dirty="0" smtClean="0">
                  <a:latin typeface="Times New Roman" pitchFamily="18" charset="0"/>
                </a:rPr>
                <a:t>Непрограммные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0" kern="1200" baseline="0" dirty="0" smtClean="0">
                  <a:latin typeface="Times New Roman" pitchFamily="18" charset="0"/>
                </a:rPr>
                <a:t> расходы :</a:t>
              </a: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>
            <a:off x="2042690" y="3998375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997721" y="4072490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668534" y="4462674"/>
            <a:ext cx="2698070" cy="1498979"/>
            <a:chOff x="500141" y="3547645"/>
            <a:chExt cx="2698070" cy="149897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00141" y="3547645"/>
              <a:ext cx="2698070" cy="1498979"/>
            </a:xfrm>
            <a:prstGeom prst="roundRect">
              <a:avLst>
                <a:gd name="adj" fmla="val 10000"/>
              </a:avLst>
            </a:prstGeom>
            <a:solidFill>
              <a:srgbClr val="508CBF">
                <a:alpha val="64706"/>
              </a:srgb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544045" y="3591549"/>
              <a:ext cx="2610262" cy="14111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i="0" kern="1200" baseline="0" dirty="0" smtClean="0">
                <a:latin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0" kern="1200" baseline="0" dirty="0" smtClean="0">
                  <a:latin typeface="Times New Roman" pitchFamily="18" charset="0"/>
                </a:rPr>
                <a:t>1 957,4 млн. рублей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0" kern="1200" baseline="0" dirty="0" smtClean="0">
                  <a:latin typeface="Times New Roman" pitchFamily="18" charset="0"/>
                </a:rPr>
                <a:t>(94,2 %)</a:t>
              </a:r>
              <a:endParaRPr lang="ru-RU" sz="1800" b="1" i="0" kern="1200" baseline="0" dirty="0">
                <a:latin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639990" y="4513189"/>
            <a:ext cx="2980010" cy="1521074"/>
            <a:chOff x="4253260" y="3593815"/>
            <a:chExt cx="2980010" cy="152107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253260" y="3593815"/>
              <a:ext cx="2980010" cy="1521074"/>
            </a:xfrm>
            <a:prstGeom prst="roundRect">
              <a:avLst>
                <a:gd name="adj" fmla="val 10000"/>
              </a:avLst>
            </a:prstGeom>
            <a:solidFill>
              <a:srgbClr val="508CBF">
                <a:alpha val="64706"/>
              </a:srgb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297811" y="3638366"/>
              <a:ext cx="2890908" cy="14319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0" kern="1200" baseline="0" dirty="0" smtClean="0">
                  <a:latin typeface="Times New Roman" pitchFamily="18" charset="0"/>
                </a:rPr>
                <a:t>121,3 млн. рублей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0" kern="1200" baseline="0" dirty="0" smtClean="0">
                  <a:latin typeface="Times New Roman" pitchFamily="18" charset="0"/>
                </a:rPr>
                <a:t>(5,8 %)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Программные и непрограммные 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округа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6765" l="0" r="987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8" y="3456001"/>
            <a:ext cx="2015987" cy="166502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34432078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7016" y="685504"/>
            <a:ext cx="1087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70218"/>
              </p:ext>
            </p:extLst>
          </p:nvPr>
        </p:nvGraphicFramePr>
        <p:xfrm>
          <a:off x="179510" y="969243"/>
          <a:ext cx="8784886" cy="5499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4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748"/>
                <a:gridCol w="857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218"/>
                <a:gridCol w="8570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0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2034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г. 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г.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г. 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за 2025 год к первона-чальному плану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за 2025 год к уточненному плану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 2025 года к 2024 году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4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 по муниципальным программам</a:t>
                      </a:r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2 224,3</a:t>
                      </a:r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1 957,3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8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960,8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884,63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751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 на территории Уренского муниципального округа на 2024-2028 годы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98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и молодежной политики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91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691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защита и поддержка граждан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691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занятости населения Уренского муниципального округа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691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предпринимательства и туризма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691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агропромышленного комплекса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299,8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7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населения Уренского муниципального округа доступным и комфортным жильем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муниципальным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Программам и непрограммным расходам бюджета за 2025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41974438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1012" y="678834"/>
            <a:ext cx="115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39703"/>
              </p:ext>
            </p:extLst>
          </p:nvPr>
        </p:nvGraphicFramePr>
        <p:xfrm>
          <a:off x="179510" y="1030644"/>
          <a:ext cx="8784887" cy="566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4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749"/>
                <a:gridCol w="857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218"/>
                <a:gridCol w="8570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0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4816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г. 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г.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г. 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за 2025 год к первона-чальному плану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за 2025 год к уточненному плану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2025 года к 2024 году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77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населения Уренского муниципального округа качественными услугами в сфере жилищно-коммунального хозяйства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8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01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8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8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общество Уренского муниципального округа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162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территорий от чрезвычайных ситуаций, обеспечение пожарной безопасности и безопасности людей на водных объектах Уренского муниципального</a:t>
                      </a:r>
                      <a:r>
                        <a:rPr kumimoji="0" lang="ru-RU" sz="10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8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51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территорий Уренского муниципального округа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954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преступлений и иных правонарушений на территории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муниципальным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Программам и непрограммным расходам бюджета за 2025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4728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4050" y="709773"/>
            <a:ext cx="1153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09502"/>
              </p:ext>
            </p:extLst>
          </p:nvPr>
        </p:nvGraphicFramePr>
        <p:xfrm>
          <a:off x="179511" y="1000018"/>
          <a:ext cx="8784885" cy="545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749"/>
                <a:gridCol w="857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218"/>
                <a:gridCol w="8570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0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8361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г. 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г.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г. 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за 2025 год к первона-чальному плану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за 2025 год к уточненному плану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 2025 года к 2024 году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6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 и экстремизма в Уренском муниципальном округе 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520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территории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77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 на территории Уренского муниципального округа Нижегородской области на 2018-2020 годы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15,8 раза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7,6 раза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6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защиты прав потребителей в Уренском муниципальном округе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8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0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аппарата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управления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kumimoji="0"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1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учреждения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kumimoji="0"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2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 за счет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 федерального бюджета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0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непрограммные расходы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kumimoji="0"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10,2 раза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8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расходы бюджета муниципального округа</a:t>
                      </a:r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2 304,7</a:t>
                      </a:r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2 078,7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муниципальным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Программам и непрограммным расходам бюджета за 2025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0269629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1140">
            <a:off x="480850" y="653626"/>
            <a:ext cx="785606" cy="78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5326" y="1323291"/>
            <a:ext cx="62869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Уренского муниципального округа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от 08.02.2021 г. № 177 «Об утверждении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«Развитие образования Уренского муниципального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 Нижегородской области»»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5326" y="2736921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заказчик-координатор: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Уренского муниципального округа Нижегородской области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537" y="3583708"/>
            <a:ext cx="6768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 территории Уренского муниципального округа Нижегородской области образовательной системы, обеспечивающей  доступность качественного образования, отвечающего  потребностям развития экономики округа ожиданиям общества и каждого гражданина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5012183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в рамках муниципальной программы осуществляют:</a:t>
            </a:r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600572" y="5578883"/>
            <a:ext cx="1911350" cy="1019175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ошкольных детских учреждений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2794312" y="5578883"/>
            <a:ext cx="1911350" cy="1019175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бщеобразовательных организаций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4990139" y="5578883"/>
            <a:ext cx="1911350" cy="1019175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чреждение дополнительного образования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0_ac503_dfd5400b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8454" y="3511079"/>
            <a:ext cx="2304257" cy="249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уренского муниципального округа»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pic>
        <p:nvPicPr>
          <p:cNvPr id="20" name="Picture 1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88891"/>
            <a:ext cx="2463811" cy="1803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5062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6376" y="797045"/>
            <a:ext cx="1073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044761"/>
              </p:ext>
            </p:extLst>
          </p:nvPr>
        </p:nvGraphicFramePr>
        <p:xfrm>
          <a:off x="2819136" y="1085877"/>
          <a:ext cx="6145260" cy="489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5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7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341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617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дошкольного образования</a:t>
                      </a:r>
                      <a:endParaRPr lang="ru-RU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63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 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345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60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оздоровления</a:t>
                      </a:r>
                      <a:r>
                        <a:rPr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занятости детей и молодежи</a:t>
                      </a:r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60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83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884,63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870,3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6" y="1090246"/>
            <a:ext cx="2359463" cy="151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уренского муниципального округа»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pic>
        <p:nvPicPr>
          <p:cNvPr id="15" name="Picture 1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1" y="2758957"/>
            <a:ext cx="2366878" cy="1537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2" y="4430449"/>
            <a:ext cx="2328193" cy="1548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2577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676545"/>
              </p:ext>
            </p:extLst>
          </p:nvPr>
        </p:nvGraphicFramePr>
        <p:xfrm>
          <a:off x="179512" y="801944"/>
          <a:ext cx="8784882" cy="5595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8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74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19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74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показателя (индикатора ) цели Программы</a:t>
                      </a:r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измере-ния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817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численности</a:t>
                      </a:r>
                      <a:r>
                        <a:rPr kumimoji="0" lang="ru-RU" sz="10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3 - 7 лет, которым</a:t>
                      </a:r>
                      <a:r>
                        <a:rPr kumimoji="0" lang="ru-RU" sz="10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предоставлена возможность</a:t>
                      </a:r>
                      <a:r>
                        <a:rPr kumimoji="0" lang="ru-RU" sz="10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получать услуги дошкольного</a:t>
                      </a:r>
                      <a:r>
                        <a:rPr kumimoji="0" lang="ru-RU" sz="10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образования, к численности</a:t>
                      </a:r>
                      <a:r>
                        <a:rPr kumimoji="0" lang="ru-RU" sz="10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в возрасте 3 - 7 лет,</a:t>
                      </a:r>
                      <a:r>
                        <a:rPr kumimoji="0" lang="ru-RU" sz="10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скорректированной на</a:t>
                      </a:r>
                    </a:p>
                    <a:p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в возрасте</a:t>
                      </a:r>
                      <a:r>
                        <a:rPr kumimoji="0" lang="ru-RU" sz="10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5 - 7 лет, обучающихся в</a:t>
                      </a:r>
                      <a:r>
                        <a:rPr kumimoji="0" lang="ru-RU" sz="10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ОБОО) увеличится до 100 %.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ОО, в которых сформирована и функционирует внутренняя система оценки качества образования, в том числе внутришкольная система профилактики учебной неуспешности, составит 100 %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ОО (ДОО), в которых созданы условия для получения детьми-инвалидами качественного образования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ОО/ДОО (в том числе в организациях, осуществляющих образовательную деятельность по адаптированным основным общеобразовательным программам), в общем количестве ОО (ДОО) увеличится до 25% (6%)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 (5,0)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(5,0)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5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в возрасте 5-18 лет дополнительными образовательными программами (удельный вес численности детей, получающих услуги дополнительного образования, в общей численности детей в возрасте 5-18 лет) увеличится до 85,0%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организованными формами отдыха и оздоровления  в 2023 году будет на уровне 58,0% от численности детей школьного возраста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2528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руководителей государственных (муниципальных) ДОО, ОО и организаций дополнительного образования , прошедших в течение последних трех лет повышение квалификации или профессиональную переподготовку, в общей численности руководителей ДОО, ОБОО и организаций  дополнительного образования увеличится до 100,0 %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аттестованных педагогических работников в общей численности педагогических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работников, подлежащих аттестации, увеличится до 95,0 %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мероприятиями по выявлению, поддержке и развитию способностей</a:t>
                      </a:r>
                      <a:r>
                        <a:rPr lang="ru-RU" sz="10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талантов у детей не менее 10 % от численности детей школьного возраста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8163"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5 до 18 лет, имеющих право на получение</a:t>
                      </a:r>
                      <a:r>
                        <a:rPr lang="ru-RU" sz="10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 в рамках системы персонифицированного финансирования в общей численности детей в возрасте от 5 до 18 лет составит 20%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8163"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обучающихся, охваченных программами предпрофильного, профильного (в том числе предпрофессионального) образования, проектами профориентационной направленности увеличится</a:t>
                      </a:r>
                      <a:r>
                        <a:rPr lang="ru-RU" sz="10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 90%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по муниципальной Программе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образования уренского муниципального округа»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57575033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71392" y="977952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Уренского муниципального округа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01.02.2021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молодежной политики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Уренского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7933" y="2362947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заказчик-координатор: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культуры, информационного обеспечения и молодежной политики администрации Уренского 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445126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– создание условий и возможностей для повышения роли культуры в воспитании и просвещении населения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Уренского муниципального округа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ее лучших традициях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достижениях, сохранения культурного наследия региона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единого культурно-информационного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условий для гражданского становления и самореализации молодежи, повышения социальной активности молодежи Уренского муниципального округа, вовлечения молодежи в экономическую, политическую, культурную, спортивную, социально-значимую деятельность.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063" y="5105347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в рамках муниципальной программы осуществляют:</a:t>
            </a:r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107504" y="5493635"/>
            <a:ext cx="1240493" cy="1091459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МАУК «Уренская централизован-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клубная система»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1461566" y="5493634"/>
            <a:ext cx="1207464" cy="1091459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МАУК «Уренский дом ремесел»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2782599" y="5493634"/>
            <a:ext cx="1417303" cy="1091459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МАУК «Уренская централизованная библиотечная  система»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4320933" y="5493635"/>
            <a:ext cx="1417303" cy="1091459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«Музейно-выставочный комплекс им. В.Ф.Мамонтова»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5851805" y="5493635"/>
            <a:ext cx="1417303" cy="1091459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«Детская художественная школа»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7382677" y="5493635"/>
            <a:ext cx="1417303" cy="1091459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«Детская музыкальная школа им.</a:t>
            </a: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В.Б. Трифонова»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молодежной политики уренского муниципального округа»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ABD44A5-B1C2-A7DA-154F-BA57D044B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13336" r="2710" b="15464"/>
          <a:stretch>
            <a:fillRect/>
          </a:stretch>
        </p:blipFill>
        <p:spPr>
          <a:xfrm>
            <a:off x="80036" y="1043117"/>
            <a:ext cx="3584437" cy="2241867"/>
          </a:xfrm>
          <a:custGeom>
            <a:avLst/>
            <a:gdLst>
              <a:gd name="connsiteX0" fmla="*/ 0 w 5365750"/>
              <a:gd name="connsiteY0" fmla="*/ 0 h 2614376"/>
              <a:gd name="connsiteX1" fmla="*/ 5365750 w 5365750"/>
              <a:gd name="connsiteY1" fmla="*/ 0 h 2614376"/>
              <a:gd name="connsiteX2" fmla="*/ 5365750 w 5365750"/>
              <a:gd name="connsiteY2" fmla="*/ 2614376 h 2614376"/>
              <a:gd name="connsiteX3" fmla="*/ 0 w 5365750"/>
              <a:gd name="connsiteY3" fmla="*/ 2614376 h 26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5750" h="2614376">
                <a:moveTo>
                  <a:pt x="0" y="0"/>
                </a:moveTo>
                <a:lnTo>
                  <a:pt x="5365750" y="0"/>
                </a:lnTo>
                <a:lnTo>
                  <a:pt x="5365750" y="2614376"/>
                </a:lnTo>
                <a:lnTo>
                  <a:pt x="0" y="2614376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3581897235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78363" y="5949950"/>
            <a:ext cx="44656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endParaRPr 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5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36754" y="6579876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76936"/>
            <a:ext cx="5980694" cy="1072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17" y="116632"/>
            <a:ext cx="396274" cy="4816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5157" y="1434123"/>
            <a:ext cx="807949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 вами информационный материал -  «Бюджет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граждан»,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который познакомит вас 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основными параметрами  исполнения  бюджета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Уренского муниципального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округа  за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2025 год.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Представленная в доступной и понятной форме информация предназначена для широкого круга пользователей с учетом целевых групп и обеспечивает реализацию прозрачности, открытости и обеспечения полного и доступного информирования граждан о бюджете муниципального округа. 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Информация позволит гражданам составить представление об источниках формирования доходов бюджета муниципального округа, направлениях расходования бюджетных средств в 2025 году и сделать выводы об эффективности использования бюджетных средств.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476279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9855" y="815016"/>
            <a:ext cx="1073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0" y="2803598"/>
            <a:ext cx="2673854" cy="164593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76827"/>
              </p:ext>
            </p:extLst>
          </p:nvPr>
        </p:nvGraphicFramePr>
        <p:xfrm>
          <a:off x="3491879" y="1133615"/>
          <a:ext cx="5328593" cy="495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0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и развитие </a:t>
                      </a:r>
                      <a:r>
                        <a:rPr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 культуры</a:t>
                      </a:r>
                      <a:endParaRPr lang="ru-RU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6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 развитие материально-технической базы</a:t>
                      </a:r>
                      <a:r>
                        <a:rPr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учреждений культуры</a:t>
                      </a:r>
                      <a:endParaRPr lang="ru-RU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молодежной политики</a:t>
                      </a:r>
                      <a:endParaRPr lang="ru-RU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7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дополнительного образования в сфере культуры</a:t>
                      </a:r>
                      <a:endParaRPr lang="ru-RU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4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849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227,2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227,2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молодежной политики уренского муниципального округа»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pic>
        <p:nvPicPr>
          <p:cNvPr id="15" name="Picture 2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0" y="4449533"/>
            <a:ext cx="2663755" cy="16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1" y="1155181"/>
            <a:ext cx="2675584" cy="16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9963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706713"/>
              </p:ext>
            </p:extLst>
          </p:nvPr>
        </p:nvGraphicFramePr>
        <p:xfrm>
          <a:off x="179513" y="1133156"/>
          <a:ext cx="8784883" cy="335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0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84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02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0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показателя (индикатора ) цели 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измере-ния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 работников культуры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53 089,42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53 089,43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работников учреждений культуры, повышение оплаты труда которых предусмотрено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Указом Президента РФ от 7 мая 2012 года № 597 «О мероприятиях по реализации государственной социальной политики», к средней заработной плате по Нижегородской области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высоко-квалифицированных работников в сфере культуры, % от числа работников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1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культуры Уренского муниципального округа, имеющих свой информационный портал от общего числа учреждений культуры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9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уровня удовлетворенности граждан Уренского муниципального округа качеством предоставления муниципальных услуг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 descr="image.jpeg"/>
          <p:cNvPicPr>
            <a:picLocks noChangeAspect="1"/>
          </p:cNvPicPr>
          <p:nvPr/>
        </p:nvPicPr>
        <p:blipFill>
          <a:blip r:embed="rId3"/>
          <a:srcRect r="4839"/>
          <a:stretch>
            <a:fillRect/>
          </a:stretch>
        </p:blipFill>
        <p:spPr>
          <a:xfrm>
            <a:off x="505380" y="4564683"/>
            <a:ext cx="8280920" cy="230453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1167" cy="836712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по муниципальной Программе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культуры и молодежной политики уренского муниципального округа»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174453215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LapshinPA\Desktop\для презентации\600_400_d6c977df6373350c6e78e243b438d7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7439"/>
            <a:ext cx="3024336" cy="18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09133" y="997439"/>
            <a:ext cx="54726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Уренского муниципального округа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01.02.2021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Уренского 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5019" y="2319006"/>
            <a:ext cx="536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заказчик-координатор: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физической культуре и спорту администрации Уренского муниципального округа Нижегородской области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25018" y="3334927"/>
            <a:ext cx="52954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– создание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условий, обеспечивающих возможность гражданам систематически заниматься физической культурой и спортом, повышение конкурентоспособности Уренских спортсменов на межмуниципальных, областных и всероссийских соревнованиях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9" y="4984186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в рамках муниципальной программы осуществляет:</a:t>
            </a:r>
            <a:endParaRPr lang="ru-RU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3347864" y="5434735"/>
            <a:ext cx="3096344" cy="1235477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ДО «Физкультурно-оздоровительный комплекс в г. Урень Нижегородской области»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спорта уренского муниципального округа»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pic>
        <p:nvPicPr>
          <p:cNvPr id="17" name="Picture 1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5" y="2987894"/>
            <a:ext cx="3024336" cy="18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37988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0248" y="671413"/>
            <a:ext cx="1073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15795"/>
              </p:ext>
            </p:extLst>
          </p:nvPr>
        </p:nvGraphicFramePr>
        <p:xfrm>
          <a:off x="3995935" y="959151"/>
          <a:ext cx="4768242" cy="146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7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6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8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массового спорта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77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01268"/>
              </p:ext>
            </p:extLst>
          </p:nvPr>
        </p:nvGraphicFramePr>
        <p:xfrm>
          <a:off x="4037" y="4425264"/>
          <a:ext cx="6152141" cy="218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9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03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97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41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показателя (индикатора ) цели 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9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Уренского муниципального округа, систематически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занимающихся физической культурой и спортом, в общей численности населения округа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6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пропускная способность спортивных сооружений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спорта уренского муниципального округа»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2833" y="3199284"/>
            <a:ext cx="9141167" cy="836712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по муниципальной Программе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уренского муниципального округа»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040" y="3286195"/>
            <a:ext cx="396274" cy="481626"/>
          </a:xfrm>
          <a:prstGeom prst="rect">
            <a:avLst/>
          </a:prstGeom>
        </p:spPr>
      </p:pic>
      <p:pic>
        <p:nvPicPr>
          <p:cNvPr id="17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424398"/>
            <a:ext cx="2990655" cy="219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34918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0257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агропромышленного комплекса уренского муниципального округа»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47764" y="647526"/>
            <a:ext cx="66962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Уренского муниципального округа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10.02.2021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агропромышленного комплекса Уренского 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0466" y="1856317"/>
            <a:ext cx="6516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заказчик-координатор: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сельского хозяйства администрации Уренского муниципального округа Нижегородской области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00528" y="2541229"/>
            <a:ext cx="66967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179388" lvl="0"/>
            <a:r>
              <a:rPr lang="ru-RU" dirty="0">
                <a:latin typeface="Times New Roman" pitchFamily="18" charset="0"/>
                <a:cs typeface="Times New Roman" pitchFamily="18" charset="0"/>
              </a:rPr>
              <a:t>- развитие производственно-финансовой деятельности организаций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агропромышленного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комплекса;</a:t>
            </a:r>
          </a:p>
          <a:p>
            <a:pPr marL="179388" lvl="0"/>
            <a:r>
              <a:rPr lang="ru-RU" dirty="0">
                <a:latin typeface="Times New Roman" pitchFamily="18" charset="0"/>
                <a:cs typeface="Times New Roman" pitchFamily="18" charset="0"/>
              </a:rPr>
              <a:t>- создание условий для устойчивого развития сельских территорий;</a:t>
            </a:r>
          </a:p>
          <a:p>
            <a:pPr marL="179388" lvl="0"/>
            <a:r>
              <a:rPr lang="ru-RU" dirty="0">
                <a:latin typeface="Times New Roman" pitchFamily="18" charset="0"/>
                <a:cs typeface="Times New Roman" pitchFamily="18" charset="0"/>
              </a:rPr>
              <a:t>- обеспечение эпизоотического благополучия в Уренском муниципальном округе;</a:t>
            </a:r>
          </a:p>
          <a:p>
            <a:pPr marL="179388" lvl="0"/>
            <a:r>
              <a:rPr lang="ru-RU" dirty="0">
                <a:latin typeface="Times New Roman" pitchFamily="18" charset="0"/>
                <a:cs typeface="Times New Roman" pitchFamily="18" charset="0"/>
              </a:rPr>
              <a:t>- создание условий для комплексного развития сельских территорий;</a:t>
            </a:r>
          </a:p>
          <a:p>
            <a:pPr marL="179388" lvl="0"/>
            <a:r>
              <a:rPr lang="ru-RU" dirty="0">
                <a:latin typeface="Times New Roman" pitchFamily="18" charset="0"/>
                <a:cs typeface="Times New Roman" pitchFamily="18" charset="0"/>
              </a:rPr>
              <a:t>- обеспечение создания условий для реализации муниципальной программы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1156" y="4180024"/>
            <a:ext cx="1073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445478"/>
              </p:ext>
            </p:extLst>
          </p:nvPr>
        </p:nvGraphicFramePr>
        <p:xfrm>
          <a:off x="2567125" y="4427821"/>
          <a:ext cx="6397269" cy="223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1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1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 промышленности</a:t>
                      </a:r>
                      <a:r>
                        <a:rPr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Уренского муниципального округа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Эпизоотическое благополучие Уренского муниципального округа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1218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 Уренского муниципального округа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731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73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186680" y="728268"/>
            <a:ext cx="2071702" cy="207170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  <a:effectLst>
            <a:glow rad="139700">
              <a:srgbClr val="FF000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" y="2710918"/>
            <a:ext cx="2073600" cy="204562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34925" cap="rnd">
            <a:solidFill>
              <a:schemeClr val="bg1"/>
            </a:solidFill>
          </a:ln>
          <a:effectLst>
            <a:glow rad="63500">
              <a:srgbClr val="FF0000">
                <a:alpha val="5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Овал 14"/>
          <p:cNvSpPr/>
          <p:nvPr/>
        </p:nvSpPr>
        <p:spPr>
          <a:xfrm>
            <a:off x="203546" y="4710718"/>
            <a:ext cx="2071702" cy="207170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3296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3" y="0"/>
            <a:ext cx="9141167" cy="836712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по муниципальной Программе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агропромышленного комплекса </a:t>
            </a:r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уренского муниципального округа»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93909"/>
              </p:ext>
            </p:extLst>
          </p:nvPr>
        </p:nvGraphicFramePr>
        <p:xfrm>
          <a:off x="210241" y="1014191"/>
          <a:ext cx="8784976" cy="5437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5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1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5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показателя (индикатора ) цели 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хозяйствах всех категорий (в сопоставимых ценах) к предыдущему году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растениеводства (в сопоставимых ценах) к предыдущему году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животноводства (в сопоставимых ценах) к предыдущему году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инвестиций в основной капитал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хозяйства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предыдущему году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рентабельности сельскохозяйственных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 (с учетом субсидий)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заработная плата в сельском хозяйстве (по сельскохозяйственным организациям)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71055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валовой сельскохозяйственной продукции в действующих ценах в хозяйствах всех категорий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1182191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2145068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сбор зерновых и зернобобовых культур в хозяйствах всех категорий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16740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14268,5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минеральных удобрений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4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органических удобрений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115712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93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размера посевных площадей, занятых зерновыми, зернобобовыми и кормовыми сельскохозяйственными культурами в сельскохозяйственных организациях, крестьянских (фермерских) хозяйствах, включая индивидуальных предпринимателей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20664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16465,7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7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площади, засеваемой элитными семенами, в общей площади посевов 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611362478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3" y="0"/>
            <a:ext cx="9141167" cy="836712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по муниципальной Программе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агропромышленного комплекса </a:t>
            </a:r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уренского муниципального округа»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74436"/>
              </p:ext>
            </p:extLst>
          </p:nvPr>
        </p:nvGraphicFramePr>
        <p:xfrm>
          <a:off x="251519" y="1139621"/>
          <a:ext cx="8640970" cy="5337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08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40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7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7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показателя (индикатора ) цели 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скота и птицы на убой (в живом весе) в хозяйствах всех категорий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9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молока в сельскохозяйственных организациях, крестьянских (фермерских) хозяйствах, включая индивидуальных предпринимателей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20612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33035,1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4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коров на конец отчетного периода в сельскохозяйственных организациях, крестьянских (фермерских) хозяйствах, включая индивидуальных предпринимателей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племенного условного маточного поголовья сельскохозяйственных животных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условных голов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племенного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молодняка крупного рогатого скота молочных и мясных пород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9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специалистов, принятых в сельскохозяйственные организации и крестьянские (фермерские) хозяйства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20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работников, прошедших переподготовку, повысивших квалификацию, принявших участие в семинарах, конференциях от общего количества руководителей и специалистов сельскохозяйственных организаций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06469574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2" y="-1"/>
            <a:ext cx="9141167" cy="886912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на территории уренского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31736" y="979611"/>
            <a:ext cx="66962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Уренского муниципального округа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05.03.2021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 на территории Уренского 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2811" y="2284230"/>
            <a:ext cx="6516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заказчик-координатор: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работе с территориями и благоустройству администрации Уренского муниципального округа Нижегородской области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50895" y="3141364"/>
            <a:ext cx="66967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179388" lvl="0"/>
            <a:r>
              <a:rPr lang="ru-RU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комфортной среды проживания и жизнедеятельности для человека, которая обеспечивает высокое качество жизни в целом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4937" y="4191268"/>
            <a:ext cx="1073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211363"/>
              </p:ext>
            </p:extLst>
          </p:nvPr>
        </p:nvGraphicFramePr>
        <p:xfrm>
          <a:off x="327082" y="4471034"/>
          <a:ext cx="5976664" cy="1939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4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комфортной городской среды на территории Уренского муниципального округа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8922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лучших проектов создания комфортной городской среды в малых городах и</a:t>
                      </a:r>
                      <a:r>
                        <a:rPr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исторических поселениях на территории Уренского муниципального округа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096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4" descr="https://downloader.disk.yandex.ru/preview/7de4cfea1f4aa0cd9e8afa94bc0eb51457abe25c05ba257522f17a3de328896c/69c126c5/rV0HIN6LCVY00wgmxAydggTLtdZolOkooPsqMu4eDvnb_a5i1o1Hvn4_3wNNh3lJjs9YjZmH5i-gbA3sjU_d8A%3D%3D?uid=0&amp;filename=20250825_141736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2" y="1489221"/>
            <a:ext cx="2544478" cy="1939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downloader.disk.yandex.ru/preview/d43d2bea6a00973eb9116c51913c65a81e437681dcacf07dd0b53a42e8532d0c/69c12988/-yRURsixYsi3hNPCOWfbEkYhTc6y_cK-YF12HeiUK26TES6PZ5o4pgKz6OOJzf0Lc5rxp8la1SlO_2-8ox70Fg%3D%3D?uid=0&amp;filename=1B6A0394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19" y="4468267"/>
            <a:ext cx="2541302" cy="1939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359860036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2" y="-1"/>
            <a:ext cx="9141167" cy="956075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по муниципальной программе «Формирование современной городской среды на </a:t>
            </a:r>
          </a:p>
          <a:p>
            <a:pPr algn="ctr"/>
            <a:r>
              <a:rPr lang="ru-RU" sz="17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уренского муниципального округа»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48051"/>
              </p:ext>
            </p:extLst>
          </p:nvPr>
        </p:nvGraphicFramePr>
        <p:xfrm>
          <a:off x="629354" y="1091488"/>
          <a:ext cx="8136904" cy="1360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5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показателя (индикатора ) цели 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2025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дворовых территорий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</a:t>
                      </a:r>
                      <a:r>
                        <a:rPr lang="ru-RU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общественных территорий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9354" y="2645368"/>
            <a:ext cx="8164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муниципальной программы  «Формирование современной городской среды на территории Уренского муниципального округа» реализованы следующие проекты: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        </a:t>
            </a:r>
            <a:r>
              <a:rPr lang="ru-RU" b="1" dirty="0" smtClean="0"/>
              <a:t>Магия </a:t>
            </a:r>
            <a:r>
              <a:rPr lang="ru-RU" b="1" dirty="0"/>
              <a:t>дерева" проект комплексного благоустройства парка "Борок" (1 этап</a:t>
            </a:r>
            <a:r>
              <a:rPr lang="ru-RU" b="1" dirty="0" smtClean="0"/>
              <a:t>) на сумму  139,5 тыс. рублей, в том числе:</a:t>
            </a:r>
            <a:endParaRPr lang="ru-RU" b="1" dirty="0"/>
          </a:p>
          <a:p>
            <a:pPr marL="285750" indent="-285750">
              <a:buFontTx/>
              <a:buChar char="-"/>
            </a:pPr>
            <a:r>
              <a:rPr lang="ru-RU" dirty="0"/>
              <a:t>за счет средств федерального бюджета – </a:t>
            </a:r>
            <a:r>
              <a:rPr lang="ru-RU" dirty="0" smtClean="0"/>
              <a:t>70,9 </a:t>
            </a:r>
            <a:r>
              <a:rPr lang="ru-RU" dirty="0"/>
              <a:t>млн. рублей;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 счет средств областного бюджета – </a:t>
            </a:r>
            <a:r>
              <a:rPr lang="ru-RU" dirty="0" smtClean="0"/>
              <a:t>56,3 </a:t>
            </a:r>
            <a:r>
              <a:rPr lang="ru-RU" dirty="0"/>
              <a:t>млн. рублей;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 счет средств бюджета Уренского муниципального округа – </a:t>
            </a:r>
            <a:r>
              <a:rPr lang="ru-RU" dirty="0" smtClean="0"/>
              <a:t>12,3 </a:t>
            </a:r>
            <a:r>
              <a:rPr lang="ru-RU" dirty="0"/>
              <a:t>млн. рублей. 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b="1" dirty="0" smtClean="0"/>
              <a:t>Благоустройство детской площадки в парке «Борок» на сумму 14,5 млн. рублей, в том </a:t>
            </a:r>
          </a:p>
          <a:p>
            <a:r>
              <a:rPr lang="ru-RU" b="1" dirty="0" smtClean="0"/>
              <a:t>числе: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 счет средств федерального бюджета – 6,0 млн. рублей;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 счет средств областного бюджета – 0,3 млн. рублей;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 счет средств бюджета Уренского муниципального округа – 8,2 млн. рублей. </a:t>
            </a:r>
          </a:p>
          <a:p>
            <a:endParaRPr lang="ru-RU" dirty="0"/>
          </a:p>
          <a:p>
            <a:r>
              <a:rPr lang="ru-RU" b="1" dirty="0" smtClean="0"/>
              <a:t>       Ремонт </a:t>
            </a:r>
            <a:r>
              <a:rPr lang="ru-RU" b="1" dirty="0"/>
              <a:t>дворовых территорий на сумму </a:t>
            </a:r>
            <a:r>
              <a:rPr lang="ru-RU" b="1" dirty="0" smtClean="0"/>
              <a:t>7,0 </a:t>
            </a:r>
            <a:r>
              <a:rPr lang="ru-RU" b="1" dirty="0"/>
              <a:t>млн. рублей, в том числе: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 </a:t>
            </a:r>
            <a:r>
              <a:rPr lang="ru-RU" dirty="0"/>
              <a:t>счет средств областного бюджета – </a:t>
            </a:r>
            <a:r>
              <a:rPr lang="ru-RU" dirty="0" smtClean="0"/>
              <a:t>2,8 </a:t>
            </a:r>
            <a:r>
              <a:rPr lang="ru-RU" dirty="0"/>
              <a:t>млн. рублей;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 счет средств бюджета Уренского муниципального округа – </a:t>
            </a:r>
            <a:r>
              <a:rPr lang="ru-RU" dirty="0" smtClean="0"/>
              <a:t>4,2 </a:t>
            </a:r>
            <a:r>
              <a:rPr lang="ru-RU" dirty="0"/>
              <a:t>млн. рублей. </a:t>
            </a:r>
          </a:p>
        </p:txBody>
      </p:sp>
      <p:pic>
        <p:nvPicPr>
          <p:cNvPr id="9" name="Picture 2" descr="https://downloader.disk.yandex.ru/preview/9ce585a918f5a95695973059b6a891b09c4536bbbd4cb580458b07c6186aab16/69c2840e/ba7lCB2QVeoz8y2hwaAWH5409JcUuvVtvUZ3kbzSOSeidxWbVY26m81keDmULQNyy-Dbj30DQEzm1gbGdkyosw%3D%3D?uid=0&amp;filename=20250826_110555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95" y="5008785"/>
            <a:ext cx="2090952" cy="154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downloader.disk.yandex.ru/preview/0de134f1586b1602139624d9ad50ffb4ddbbeb083778b491be38236110f1f2a9/69c126c5/20GvmEzV_OQeNqrMHQY_9KpF3QVBtj0YkfALI0_w4Eu-IpJrfCeakMAxAH3YbXBVbKffqDLz7_DVCC1zhcBLFA%3D%3D?uid=0&amp;filename=20250825_140036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11" y="3573016"/>
            <a:ext cx="2052270" cy="1501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2840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3" y="0"/>
            <a:ext cx="9141167" cy="692696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проектов инициативного бюджетирования </a:t>
            </a:r>
          </a:p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«вам решать!» в </a:t>
            </a:r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7115" y="1071437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проектов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сумму 56,1 млн. рублей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41711667"/>
              </p:ext>
            </p:extLst>
          </p:nvPr>
        </p:nvGraphicFramePr>
        <p:xfrm>
          <a:off x="3760461" y="2158065"/>
          <a:ext cx="5256584" cy="442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4" descr="https://downloader.disk.yandex.ru/preview/469badd4bde177f6ec4216e25a9a808d3356f01a91f219c7fb1700c9d20d0008/69bc2213/-L6owNu2DXzZ4G03JcuybHLkSbEvFYZXgeDqf3nFejt9f-QZDY9KLai-ESIpsrOY0nvbK2re24OUz-K3vOZFSg%3D%3D?uid=0&amp;filename=20251001_094225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26" y="1183523"/>
            <a:ext cx="2123728" cy="1512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s://downloader.disk.yandex.ru/preview/f1e1c5b755daa193abd11423c265cedb1c1df2855b7a25ff4b057bd1e6429c21/69bc23c8/gTrmdqcEvC9l1s9OUetSraXxuZi-XznwJg45vv-mZahxgGqn2j6nzRPScU391_5pqOnMjZxVHqF93e1Yr-ymHw%3D%3D?uid=0&amp;filename=20250804_101238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04" y="2631387"/>
            <a:ext cx="2015823" cy="1503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pic>
        <p:nvPicPr>
          <p:cNvPr id="16" name="Picture 12" descr="https://downloader.disk.yandex.ru/preview/330d017b4ba70375cfc8113e04f25e6debbf3a1c614191c0e604fd8571ac4e4f/69bd69d5/NgjP86xQt0tf4LsmTEJXhNF6vNJ9wZmDlqrBa0ZdV2FwiF0QN-M8Xj0O8QFed92brFvtL98mk374KTmDNzVEVQ%3D%3D?uid=0&amp;filename=20251001_101317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86" y="3686773"/>
            <a:ext cx="2111917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s://downloader.disk.yandex.ru/preview/dcc1438c97e5b6851683a370ee78add59da8ed9155b08fefe22de4f0faacd91d/69bd64e4/0y0N4ntIiGxtTPL8g3vjDaI3LWnWv5ib_cd2j_1r7AJt6JilwWgrd8FxCZGWJBz_tr5UJrYWK9-ra7x7ArlUAg%3D%3D?uid=0&amp;filename=20260113_151014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58" y="4984961"/>
            <a:ext cx="2015823" cy="13749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2921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78363" y="5949950"/>
            <a:ext cx="44656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endParaRPr 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5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36754" y="6579876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5" y="892475"/>
            <a:ext cx="7230483" cy="834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577" y="1841615"/>
            <a:ext cx="7206097" cy="6035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05" y="2559892"/>
            <a:ext cx="7214011" cy="695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806" y="938171"/>
            <a:ext cx="1713124" cy="695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8901" y="1823032"/>
            <a:ext cx="1730377" cy="597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6154" y="2550921"/>
            <a:ext cx="1713124" cy="6950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096" y="3427415"/>
            <a:ext cx="7212193" cy="3962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2924" y="3342063"/>
            <a:ext cx="1713124" cy="4816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383" y="3950747"/>
            <a:ext cx="7230483" cy="4572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5806" y="3920726"/>
            <a:ext cx="1713124" cy="4999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383" y="4578310"/>
            <a:ext cx="7230483" cy="8474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383" y="5572025"/>
            <a:ext cx="7230483" cy="12680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25806" y="4560413"/>
            <a:ext cx="1713124" cy="835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49885" y="5574888"/>
            <a:ext cx="1719221" cy="117663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107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3627" y="654162"/>
            <a:ext cx="1001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56152"/>
              </p:ext>
            </p:extLst>
          </p:nvPr>
        </p:nvGraphicFramePr>
        <p:xfrm>
          <a:off x="260633" y="928382"/>
          <a:ext cx="8640960" cy="58149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7946"/>
                <a:gridCol w="4620606"/>
                <a:gridCol w="864096"/>
                <a:gridCol w="792088"/>
                <a:gridCol w="792088"/>
                <a:gridCol w="1224136"/>
              </a:tblGrid>
              <a:tr h="10270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проекта/описание работ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округа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(вклад граждан, индивидуальных предпринимателей и юридических лиц)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75908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автомобильных дорог и проездов щебнем по ул. Чехова, ул. Комсомольская, ул. Профсоюзная, ул. Пушкина, ул. Виноградова, ул. Октябрьская, участков дорог по ул. Полевая, ул. Вокзальная, проездов с ул. 2-я Железнодорожная на ул. Вокзальная, с ул. К. Маркса на ул. Больничная в р.п. Арья Уренского муниципального округа Нижегородской области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4 700 214,00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999 999,44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1 415 214,61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284 999,95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49117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автомобильных дорог и проездов щебнем по ул. Спортивная, ул. Заводская, ул. Молодежная, ул. Нагорная, ул. Беляева от д. №9 до д. №15 в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Уста Уренского муниципального округа Нижегородской области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2 872 209,11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1 402 340,89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225 450,00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5721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автомобильных дорог щебнем по ул. Троицкая, ул. Никольская, ул. Заливная Усадьба, ул. Полевая (часть 2), ул. Строителей в г.Урень, д. Артамоново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214,88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1 418 214,88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757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тротуара вдоль автомобильной дороги на ул. Индустриальная (часть 1) от ул. Орлова до ул. Механизаторов в г. Урень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2 680 584,99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1 267 440,02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251 974,99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5721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водопровода в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Уста по ул. Труда, ул. 1 Мая, ул. Беляева Уренского муниципального округа Нижегородской области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4 422 571,00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1 201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319,00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221 252,00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5721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места массового отдыха населения на берегу пруда в деревне Большая Орлиха Уренского муниципального округа Нижегородской области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3 100 611,38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914 611 ,38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5721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детских площадок в г. Урень на ул. Вокзальная, ул. Беляева, ул. Победы, ул. Льнозавод, микрорайон Климово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4 979 140,21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1 697 140,21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27785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дворовых территорий на ул. Индустриальная д. 2, 4, 6, 8, 9, 12 в г. Урень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4 700 081,83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1 418 081,83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282 000,00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5721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спортивного зала в деревне Большое Никитино Уренского муниципального округа Нижегородской области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4 700 394,41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1 418 394,41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27785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 МАОУ «Уренская СОШ №1» в г. Урень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4 374 362,72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1 092 362,72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5721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сельского Дома культуры в деревне Большая Арья Уренского муниципального округа Нижегородской области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4 802 365,53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1 520 365,53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57217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49 179 955,96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31 552 793,54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14 765 485,48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2 861 676,94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3305" y="0"/>
            <a:ext cx="9141167" cy="692696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проектов инициативного бюджетирования </a:t>
            </a:r>
          </a:p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«вам решать!» в </a:t>
            </a:r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039" y="87573"/>
            <a:ext cx="39627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5105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63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5393" y="1594135"/>
            <a:ext cx="1001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3" y="993971"/>
            <a:ext cx="9137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из бюджета Уренского муниципального округа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выделены денежные средства для завершения работ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6,9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591853"/>
              </p:ext>
            </p:extLst>
          </p:nvPr>
        </p:nvGraphicFramePr>
        <p:xfrm>
          <a:off x="1398926" y="1854056"/>
          <a:ext cx="6336704" cy="1828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0254"/>
                <a:gridCol w="5040346"/>
                <a:gridCol w="936104"/>
              </a:tblGrid>
              <a:tr h="3279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проекта/описание работ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округа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3279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тротуара вдоль автомобильной дороги на ул. Индустриальная (часть 1) от ул. Орлова до ул. Механизаторов в г. Урень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279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спортивного зала в деревне Большое Никитино Уренского муниципального округа Нижегородской области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075 730,16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279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сельского Дома культуры в деревне Большая Арья Уренского муниципального округа Нижегородской области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316 904,94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196745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6 941 635,10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3305" y="0"/>
            <a:ext cx="9141167" cy="692696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проектов инициативного бюджетирования </a:t>
            </a:r>
          </a:p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«вам решать!» в </a:t>
            </a:r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039" y="87573"/>
            <a:ext cx="396274" cy="481626"/>
          </a:xfrm>
          <a:prstGeom prst="rect">
            <a:avLst/>
          </a:prstGeom>
        </p:spPr>
      </p:pic>
      <p:pic>
        <p:nvPicPr>
          <p:cNvPr id="12" name="Picture 14" descr="https://downloader.disk.yandex.ru/preview/4d7e5a42929fd4181f51c005269c37aebecf1d13079f3dd5569dcdfc7075050c/69bc22f3/uZqlzGUjUJAz0p2Z-7uWXJO5Bd3bHWE0JPk-X8MaERB7nVOPCf9Q4aRYpb9Q0G2CyegWrL9BTioboEi_8hqAuw%3D%3D?uid=0&amp;filename=20260113_151520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71" y="5721069"/>
            <a:ext cx="1595447" cy="11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s://downloader.disk.yandex.ru/preview/991cd315542accf8292aa3e000297e5630c3735e9d86030f00f55e19ee40ae9f/69bc2360/0igT3P04ptoOWTtDnqMGn3ARna5ccNWacg51zcy9shK7Kld8nq6s-ryCbl-bBc_Ab_fVXdFoFhA8Ez-S9FZkIQ%3D%3D?uid=0&amp;filename=20260113_145010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18" y="4824648"/>
            <a:ext cx="1601585" cy="1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45053" y="4125826"/>
            <a:ext cx="66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0448" y="4147964"/>
            <a:ext cx="115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s://downloader.disk.yandex.ru/preview/1aace10cd8dfea9df5e2ff12449b52d9b1746883b75d6970b4e5d006d336948f/69bd663b/0-EoPp9fY7ZVZax8SaU4rb1VIZzoT-hs4NiC0ury4H2D7q8SE2JLx9mC7cqBE2UBd-ODKkukzuDmF86ms1Y-EQ%3D%3D?uid=0&amp;filename=LMC_20241007_155501_lmc_8.4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670"/>
            <a:ext cx="1623520" cy="11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downloader.disk.yandex.ru/preview/70c16bfb10a99152b079c38e8c1386953455770690d0515e917fe97e8f42d23c/69bd6510/Cs-ws2hf0qOjKPblKGfWt--cjuALZOxfZ1E_LkXdJd18r2nDrhggSCFhQ2UVmow6TRIO257HId5vEjT5C_gYMA%3D%3D?uid=0&amp;filename=20250610_162256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42" y="3692394"/>
            <a:ext cx="1623520" cy="11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downloader.disk.yandex.ru/preview/10957159817ca2bbfcb4cf46fce9cac50ca9129688de5bbdb97bbab0ac8d29b2/69bd6763/gMb2ic6X2MLNwemDmO9fGNBbgq9smi2eV7dtnUdbiFKCB1SN0ssFHSV87vW9Q1qOJAuEQKkNoiKT4OStd79Vtg%3D%3D?uid=0&amp;filename=LMC_20241003_144011_lmc_8.4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72" y="5721069"/>
            <a:ext cx="1623520" cy="11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downloader.disk.yandex.ru/preview/3f6cb5d9b04ef02af8527fe7d932ba28e25e5a8a640eb742af71bb4e1b06c418/69bd67c7/fkGWxEH8Qxxtl2C9AF_7_aACN2B-uwz0Mrg8f2y9OEgEX0PDJ4i0w7KrfUJtSNd3WteqqrChtE9JhjALlDrh6w%3D%3D?uid=0&amp;filename=LMC_20240911_135839_lmc_8.4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14" y="4826240"/>
            <a:ext cx="1626825" cy="11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65516305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3" y="0"/>
            <a:ext cx="9141167" cy="692696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УРЕНСКОГО МУНИЦИПАЛЬНОГО округа»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039" y="87573"/>
            <a:ext cx="396274" cy="4816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6853" y="718432"/>
            <a:ext cx="72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Уренского муниципального округа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25.12.2020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Уренского 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План-ФХД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624" y="855466"/>
            <a:ext cx="2197601" cy="1489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85" y="1976562"/>
            <a:ext cx="3856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заказчик-координатор: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администрации Уренского муниципального округа Нижегородской области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17232" y="2368819"/>
            <a:ext cx="1073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492" y="2941819"/>
            <a:ext cx="42484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179388"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бюджета Уренского муниципального округа, повышение эффективности и качества управления муниципальными финансами Уренского муниципального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78925"/>
              </p:ext>
            </p:extLst>
          </p:nvPr>
        </p:nvGraphicFramePr>
        <p:xfrm>
          <a:off x="4572000" y="2634630"/>
          <a:ext cx="4570874" cy="185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7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04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1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Уренского муниципального округа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55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20"/>
              </p:ext>
            </p:extLst>
          </p:nvPr>
        </p:nvGraphicFramePr>
        <p:xfrm>
          <a:off x="8159" y="4746273"/>
          <a:ext cx="7422798" cy="2117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40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2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показателя (индикатора ) цели 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94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Уренского муниципального округа на душу населения 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3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бюджета Уренского муниципального округа, формируемых в рамках муниципальных программ, в общем объеме расходов бюджета округа (без учета субвенций из федерального и областного бюджета)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3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муниципального долга по отношению к доходам бюджета округа без учета безвозмездных поступлений из федерального и областного бюджета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25" y="5067834"/>
            <a:ext cx="1573213" cy="133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3364822898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3" y="0"/>
            <a:ext cx="9141167" cy="692696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b="1" cap="all" dirty="0" smtClean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 </a:t>
            </a:r>
            <a:endParaRPr lang="ru-RU" sz="1800" b="1" cap="all" dirty="0" smtClean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УРЕНСКОГО </a:t>
            </a:r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lvl="0" algn="ctr"/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039" y="87573"/>
            <a:ext cx="396274" cy="48162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31979"/>
              </p:ext>
            </p:extLst>
          </p:nvPr>
        </p:nvGraphicFramePr>
        <p:xfrm>
          <a:off x="179511" y="1174609"/>
          <a:ext cx="8784977" cy="4123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6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03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02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59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259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долговых обязательств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 долга на 01.01.2025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 в 2025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в 2025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  предел муниципального долга на 01.01.2026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ценные бумаги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коммерческих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банков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7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областного бюджета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5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гарантии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3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объем муниципального долга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23813" y="855416"/>
            <a:ext cx="1073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pic>
        <p:nvPicPr>
          <p:cNvPr id="10" name="Picture 6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99" y="5193957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2689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3" y="0"/>
            <a:ext cx="9141167" cy="692696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b="1" cap="all" dirty="0" smtClean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ВЕРХНЕМ ПРЕДЕЛЕ </a:t>
            </a:r>
          </a:p>
          <a:p>
            <a:pPr lvl="0"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ДОЛГА</a:t>
            </a:r>
          </a:p>
          <a:p>
            <a:pPr lvl="0" algn="ctr"/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039" y="87573"/>
            <a:ext cx="396274" cy="481626"/>
          </a:xfrm>
          <a:prstGeom prst="rect">
            <a:avLst/>
          </a:prstGeom>
        </p:spPr>
      </p:pic>
      <p:grpSp>
        <p:nvGrpSpPr>
          <p:cNvPr id="6" name="Group"/>
          <p:cNvGrpSpPr/>
          <p:nvPr/>
        </p:nvGrpSpPr>
        <p:grpSpPr>
          <a:xfrm>
            <a:off x="416864" y="1507331"/>
            <a:ext cx="4155136" cy="4153445"/>
            <a:chOff x="0" y="0"/>
            <a:chExt cx="4155135" cy="4153444"/>
          </a:xfrm>
        </p:grpSpPr>
        <p:sp>
          <p:nvSpPr>
            <p:cNvPr id="7" name="Freeform 103"/>
            <p:cNvSpPr/>
            <p:nvPr/>
          </p:nvSpPr>
          <p:spPr>
            <a:xfrm>
              <a:off x="-1" y="814323"/>
              <a:ext cx="2074145" cy="207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0506" extrusionOk="0">
                  <a:moveTo>
                    <a:pt x="6494" y="14021"/>
                  </a:moveTo>
                  <a:cubicBezTo>
                    <a:pt x="2755" y="10280"/>
                    <a:pt x="2149" y="4428"/>
                    <a:pt x="5043" y="0"/>
                  </a:cubicBezTo>
                  <a:cubicBezTo>
                    <a:pt x="4402" y="419"/>
                    <a:pt x="3806" y="901"/>
                    <a:pt x="3263" y="1439"/>
                  </a:cubicBezTo>
                  <a:cubicBezTo>
                    <a:pt x="-1094" y="5807"/>
                    <a:pt x="-1087" y="12882"/>
                    <a:pt x="3279" y="17241"/>
                  </a:cubicBezTo>
                  <a:cubicBezTo>
                    <a:pt x="7645" y="21600"/>
                    <a:pt x="14716" y="21593"/>
                    <a:pt x="19073" y="17225"/>
                  </a:cubicBezTo>
                  <a:cubicBezTo>
                    <a:pt x="19609" y="16687"/>
                    <a:pt x="20089" y="16096"/>
                    <a:pt x="20506" y="15461"/>
                  </a:cubicBezTo>
                  <a:cubicBezTo>
                    <a:pt x="16083" y="18359"/>
                    <a:pt x="10235" y="17758"/>
                    <a:pt x="6494" y="140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D02E6"/>
                </a:gs>
                <a:gs pos="45367">
                  <a:srgbClr val="8815C8"/>
                </a:gs>
                <a:gs pos="100000">
                  <a:srgbClr val="6428AA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04"/>
            <p:cNvSpPr/>
            <p:nvPr/>
          </p:nvSpPr>
          <p:spPr>
            <a:xfrm>
              <a:off x="52316" y="2292936"/>
              <a:ext cx="2259223" cy="1359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3" extrusionOk="0">
                  <a:moveTo>
                    <a:pt x="10798" y="14271"/>
                  </a:moveTo>
                  <a:cubicBezTo>
                    <a:pt x="5685" y="14269"/>
                    <a:pt x="1273" y="8314"/>
                    <a:pt x="227" y="0"/>
                  </a:cubicBezTo>
                  <a:cubicBezTo>
                    <a:pt x="76" y="1207"/>
                    <a:pt x="0" y="2435"/>
                    <a:pt x="0" y="3668"/>
                  </a:cubicBezTo>
                  <a:cubicBezTo>
                    <a:pt x="4" y="13574"/>
                    <a:pt x="4842" y="21600"/>
                    <a:pt x="10805" y="21593"/>
                  </a:cubicBezTo>
                  <a:cubicBezTo>
                    <a:pt x="16769" y="21586"/>
                    <a:pt x="21600" y="13549"/>
                    <a:pt x="21596" y="3643"/>
                  </a:cubicBezTo>
                  <a:cubicBezTo>
                    <a:pt x="21595" y="2419"/>
                    <a:pt x="21519" y="1198"/>
                    <a:pt x="21369" y="0"/>
                  </a:cubicBezTo>
                  <a:cubicBezTo>
                    <a:pt x="20323" y="8314"/>
                    <a:pt x="15911" y="14271"/>
                    <a:pt x="10798" y="1427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16EF"/>
                </a:gs>
                <a:gs pos="52282">
                  <a:srgbClr val="6761F7"/>
                </a:gs>
                <a:gs pos="100000">
                  <a:srgbClr val="4FACFE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05"/>
            <p:cNvSpPr/>
            <p:nvPr/>
          </p:nvSpPr>
          <p:spPr>
            <a:xfrm>
              <a:off x="815023" y="2080073"/>
              <a:ext cx="2073408" cy="207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1" h="20081" extrusionOk="0">
                  <a:moveTo>
                    <a:pt x="13729" y="13739"/>
                  </a:moveTo>
                  <a:cubicBezTo>
                    <a:pt x="10063" y="17398"/>
                    <a:pt x="4333" y="17986"/>
                    <a:pt x="0" y="15148"/>
                  </a:cubicBezTo>
                  <a:cubicBezTo>
                    <a:pt x="3317" y="20196"/>
                    <a:pt x="10099" y="21600"/>
                    <a:pt x="15148" y="18283"/>
                  </a:cubicBezTo>
                  <a:cubicBezTo>
                    <a:pt x="20197" y="14965"/>
                    <a:pt x="21600" y="8183"/>
                    <a:pt x="18283" y="3135"/>
                  </a:cubicBezTo>
                  <a:cubicBezTo>
                    <a:pt x="17463" y="1887"/>
                    <a:pt x="16396" y="820"/>
                    <a:pt x="15148" y="0"/>
                  </a:cubicBezTo>
                  <a:cubicBezTo>
                    <a:pt x="17988" y="4338"/>
                    <a:pt x="17395" y="10073"/>
                    <a:pt x="13729" y="137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F2FE"/>
                </a:gs>
                <a:gs pos="41897">
                  <a:srgbClr val="28CFFE"/>
                </a:gs>
                <a:gs pos="97514">
                  <a:srgbClr val="4FACFE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06"/>
            <p:cNvSpPr/>
            <p:nvPr/>
          </p:nvSpPr>
          <p:spPr>
            <a:xfrm>
              <a:off x="2293663" y="1844343"/>
              <a:ext cx="1360006" cy="2259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7" h="20657" extrusionOk="0">
                  <a:moveTo>
                    <a:pt x="13266" y="10327"/>
                  </a:moveTo>
                  <a:cubicBezTo>
                    <a:pt x="13266" y="15217"/>
                    <a:pt x="7729" y="19437"/>
                    <a:pt x="0" y="20438"/>
                  </a:cubicBezTo>
                  <a:cubicBezTo>
                    <a:pt x="9016" y="21600"/>
                    <a:pt x="17847" y="18015"/>
                    <a:pt x="19723" y="12432"/>
                  </a:cubicBezTo>
                  <a:cubicBezTo>
                    <a:pt x="21600" y="6848"/>
                    <a:pt x="15812" y="1379"/>
                    <a:pt x="6796" y="217"/>
                  </a:cubicBezTo>
                  <a:cubicBezTo>
                    <a:pt x="5682" y="73"/>
                    <a:pt x="4547" y="0"/>
                    <a:pt x="3409" y="0"/>
                  </a:cubicBezTo>
                  <a:cubicBezTo>
                    <a:pt x="2264" y="0"/>
                    <a:pt x="1122" y="73"/>
                    <a:pt x="0" y="217"/>
                  </a:cubicBezTo>
                  <a:cubicBezTo>
                    <a:pt x="7728" y="1218"/>
                    <a:pt x="13265" y="5437"/>
                    <a:pt x="13266" y="1032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07"/>
            <p:cNvSpPr/>
            <p:nvPr/>
          </p:nvSpPr>
          <p:spPr>
            <a:xfrm>
              <a:off x="2080794" y="1266114"/>
              <a:ext cx="2074342" cy="207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0080" extrusionOk="0">
                  <a:moveTo>
                    <a:pt x="13732" y="6358"/>
                  </a:moveTo>
                  <a:cubicBezTo>
                    <a:pt x="17390" y="10022"/>
                    <a:pt x="17978" y="15749"/>
                    <a:pt x="15141" y="20080"/>
                  </a:cubicBezTo>
                  <a:cubicBezTo>
                    <a:pt x="20191" y="16768"/>
                    <a:pt x="21600" y="9989"/>
                    <a:pt x="18288" y="4939"/>
                  </a:cubicBezTo>
                  <a:cubicBezTo>
                    <a:pt x="14976" y="-111"/>
                    <a:pt x="8197" y="-1520"/>
                    <a:pt x="3147" y="1792"/>
                  </a:cubicBezTo>
                  <a:cubicBezTo>
                    <a:pt x="1894" y="2614"/>
                    <a:pt x="822" y="3685"/>
                    <a:pt x="0" y="4939"/>
                  </a:cubicBezTo>
                  <a:cubicBezTo>
                    <a:pt x="4336" y="2099"/>
                    <a:pt x="10069" y="2692"/>
                    <a:pt x="13732" y="63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EA03"/>
                </a:gs>
                <a:gs pos="70683">
                  <a:srgbClr val="FFBA02"/>
                </a:gs>
                <a:gs pos="97580">
                  <a:srgbClr val="FF8A00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08"/>
            <p:cNvSpPr/>
            <p:nvPr/>
          </p:nvSpPr>
          <p:spPr>
            <a:xfrm>
              <a:off x="1844229" y="501824"/>
              <a:ext cx="2259450" cy="1359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0077" extrusionOk="0">
                  <a:moveTo>
                    <a:pt x="10327" y="6811"/>
                  </a:moveTo>
                  <a:cubicBezTo>
                    <a:pt x="15217" y="6811"/>
                    <a:pt x="19437" y="12348"/>
                    <a:pt x="20438" y="20077"/>
                  </a:cubicBezTo>
                  <a:cubicBezTo>
                    <a:pt x="21600" y="11061"/>
                    <a:pt x="18015" y="2230"/>
                    <a:pt x="12432" y="354"/>
                  </a:cubicBezTo>
                  <a:cubicBezTo>
                    <a:pt x="6848" y="-1523"/>
                    <a:pt x="1379" y="4265"/>
                    <a:pt x="217" y="13281"/>
                  </a:cubicBezTo>
                  <a:cubicBezTo>
                    <a:pt x="73" y="14395"/>
                    <a:pt x="1" y="15530"/>
                    <a:pt x="0" y="16668"/>
                  </a:cubicBezTo>
                  <a:cubicBezTo>
                    <a:pt x="0" y="17813"/>
                    <a:pt x="73" y="18955"/>
                    <a:pt x="217" y="20077"/>
                  </a:cubicBezTo>
                  <a:cubicBezTo>
                    <a:pt x="1218" y="12349"/>
                    <a:pt x="5437" y="6812"/>
                    <a:pt x="10327" y="68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09"/>
            <p:cNvSpPr/>
            <p:nvPr/>
          </p:nvSpPr>
          <p:spPr>
            <a:xfrm>
              <a:off x="1266582" y="0"/>
              <a:ext cx="2074580" cy="207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0080" extrusionOk="0">
                  <a:moveTo>
                    <a:pt x="6360" y="6351"/>
                  </a:moveTo>
                  <a:cubicBezTo>
                    <a:pt x="10023" y="2694"/>
                    <a:pt x="15750" y="2106"/>
                    <a:pt x="20080" y="4943"/>
                  </a:cubicBezTo>
                  <a:cubicBezTo>
                    <a:pt x="16770" y="-108"/>
                    <a:pt x="9993" y="-1520"/>
                    <a:pt x="4942" y="1790"/>
                  </a:cubicBezTo>
                  <a:cubicBezTo>
                    <a:pt x="-108" y="5099"/>
                    <a:pt x="-1520" y="11877"/>
                    <a:pt x="1790" y="16928"/>
                  </a:cubicBezTo>
                  <a:cubicBezTo>
                    <a:pt x="2613" y="18184"/>
                    <a:pt x="3685" y="19257"/>
                    <a:pt x="4941" y="20080"/>
                  </a:cubicBezTo>
                  <a:cubicBezTo>
                    <a:pt x="2101" y="15746"/>
                    <a:pt x="2693" y="10013"/>
                    <a:pt x="6360" y="6351"/>
                  </a:cubicBezTo>
                  <a:close/>
                </a:path>
              </a:pathLst>
            </a:custGeom>
            <a:gradFill flip="none" rotWithShape="1">
              <a:gsLst>
                <a:gs pos="2372">
                  <a:srgbClr val="FF0040"/>
                </a:gs>
                <a:gs pos="37053">
                  <a:srgbClr val="FF0071"/>
                </a:gs>
                <a:gs pos="99150">
                  <a:srgbClr val="FF00A2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11"/>
            <p:cNvSpPr/>
            <p:nvPr/>
          </p:nvSpPr>
          <p:spPr>
            <a:xfrm>
              <a:off x="501958" y="52047"/>
              <a:ext cx="1360567" cy="2259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7333" y="10800"/>
                  </a:moveTo>
                  <a:cubicBezTo>
                    <a:pt x="7334" y="5686"/>
                    <a:pt x="13288" y="1273"/>
                    <a:pt x="21600" y="225"/>
                  </a:cubicBezTo>
                  <a:cubicBezTo>
                    <a:pt x="20394" y="75"/>
                    <a:pt x="19165" y="0"/>
                    <a:pt x="17933" y="0"/>
                  </a:cubicBezTo>
                  <a:cubicBezTo>
                    <a:pt x="8029" y="0"/>
                    <a:pt x="0" y="4835"/>
                    <a:pt x="0" y="10800"/>
                  </a:cubicBezTo>
                  <a:cubicBezTo>
                    <a:pt x="0" y="16764"/>
                    <a:pt x="8029" y="21599"/>
                    <a:pt x="17933" y="21599"/>
                  </a:cubicBezTo>
                  <a:cubicBezTo>
                    <a:pt x="19165" y="21600"/>
                    <a:pt x="20393" y="21525"/>
                    <a:pt x="21600" y="21377"/>
                  </a:cubicBezTo>
                  <a:cubicBezTo>
                    <a:pt x="13286" y="20329"/>
                    <a:pt x="7331" y="15915"/>
                    <a:pt x="7333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85700" y="2898966"/>
            <a:ext cx="1702390" cy="1469745"/>
            <a:chOff x="2392033" y="3392360"/>
            <a:chExt cx="1205245" cy="1255529"/>
          </a:xfrm>
        </p:grpSpPr>
        <p:sp>
          <p:nvSpPr>
            <p:cNvPr id="18" name="Freeform 712"/>
            <p:cNvSpPr/>
            <p:nvPr/>
          </p:nvSpPr>
          <p:spPr>
            <a:xfrm>
              <a:off x="2392033" y="3392360"/>
              <a:ext cx="1205245" cy="1255529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3"/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</p:spPr>
          <p:txBody>
            <a:bodyPr lIns="45719" rIns="45719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sym typeface="Avenir Next Regula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20848" y="3632558"/>
              <a:ext cx="1147616" cy="880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500" b="1" dirty="0" smtClean="0"/>
                <a:t>29,0</a:t>
              </a:r>
            </a:p>
            <a:p>
              <a:pPr algn="ctr"/>
              <a:r>
                <a:rPr lang="ru-RU" sz="1600" dirty="0" smtClean="0"/>
                <a:t>млн. рублей</a:t>
              </a:r>
              <a:endParaRPr lang="ru-RU" sz="1600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916232" y="1575527"/>
            <a:ext cx="3924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</a:t>
            </a:r>
          </a:p>
          <a:p>
            <a:pPr lvl="0" algn="ctr"/>
            <a:r>
              <a:rPr lang="ru-RU" sz="2000" b="1" i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</a:p>
          <a:p>
            <a:pPr lvl="0" algn="ctr"/>
            <a:r>
              <a:rPr lang="ru-RU" sz="2000" b="1" i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</a:t>
            </a:r>
            <a:endParaRPr lang="ru-RU" sz="2000" b="1" i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s://cstor.nn2.ru/forum/data/forum/images/2017-09/183937203-pioaknmot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8750" y1="39796" x2="65434" y2="26658"/>
                        <a14:foregroundMark x1="42857" y1="2423" x2="53954" y2="6122"/>
                        <a14:foregroundMark x1="58801" y1="8546" x2="70281" y2="16454"/>
                        <a14:foregroundMark x1="70663" y1="16071" x2="78954" y2="26658"/>
                        <a14:foregroundMark x1="74617" y1="19515" x2="81250" y2="30357"/>
                        <a14:foregroundMark x1="76148" y1="21684" x2="83801" y2="32653"/>
                        <a14:foregroundMark x1="5485" y1="68878" x2="9439" y2="67602"/>
                        <a14:foregroundMark x1="9821" y1="67347" x2="32781" y2="5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5764">
            <a:off x="4745183" y="2870956"/>
            <a:ext cx="2688937" cy="2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30621765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3" y="0"/>
            <a:ext cx="9141167" cy="692696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решением о бюджете муниципального  округа, с учетом внесенных изменений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039" y="87573"/>
            <a:ext cx="396274" cy="48162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33958"/>
              </p:ext>
            </p:extLst>
          </p:nvPr>
        </p:nvGraphicFramePr>
        <p:xfrm>
          <a:off x="471945" y="1093853"/>
          <a:ext cx="8399965" cy="496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91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658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Требование нормативного документа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требованиям решения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4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 предел муниципального долга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Уренского муниципального округа от 09.12.2024 г. № 753 «О бюджете Уренского муниципального округа Нижегородской области на 2025 год и на плановый период 2026 и 2027 годов» (с учетом внесенных изменений)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Установить верхний предел муниципального долга Уренского муниципального округа на 1 января 2026 года в размере 29,0 млн.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 млн.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18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предел обязательств по муниципальным гарантиям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Уренского муниципального округа от 09.12.2024 г. № 753 «О бюджете Уренского муниципального округа Нижегородской области на 2025 год и на плановый период 2026 и 2027 годов» (с учетом внесенных изменений)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Установить верхний предел обязательств по муниципальным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гарантиям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Уренского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 на 1 января 2026 года в размере 0,00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86180267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3" y="0"/>
            <a:ext cx="9141167" cy="692696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b="1" cap="all" dirty="0" smtClean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бюджетного законодательства</a:t>
            </a:r>
          </a:p>
          <a:p>
            <a:pPr lvl="0" algn="ctr"/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039" y="87573"/>
            <a:ext cx="396274" cy="48162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45617"/>
              </p:ext>
            </p:extLst>
          </p:nvPr>
        </p:nvGraphicFramePr>
        <p:xfrm>
          <a:off x="372017" y="993924"/>
          <a:ext cx="8399965" cy="5357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91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594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Требование нормативного документа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требованиям решения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9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объем дефицита бюджета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кодекс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должен превышать установленного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Бюджетным кодексом предела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превышает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2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расходов на обслуживание долга к общим расходам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кодекс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должно превышать 15% расходов бюджета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объем муниципального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кодекс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должен превышать утвержденный общий годовой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превышает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63302868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3" y="0"/>
            <a:ext cx="9141167" cy="692696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b="1" cap="all" dirty="0" smtClean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Открытые муниципальные информационные ресурсы</a:t>
            </a:r>
          </a:p>
          <a:p>
            <a:pPr lvl="0" algn="ctr"/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039" y="87573"/>
            <a:ext cx="396274" cy="48162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1316014"/>
            <a:ext cx="785818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Уренского муниципального округа</a:t>
            </a:r>
          </a:p>
          <a:p>
            <a:pPr marL="269875" indent="15875"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69875" indent="15875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Интернет портал государственных и муниципальных услуг</a:t>
            </a:r>
          </a:p>
          <a:p>
            <a:pPr indent="-74613"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-74613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Официальный сайт единой информационной системы  в сфере закупок</a:t>
            </a: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15875">
              <a:buFont typeface="Wingdings 2" pitchFamily="18" charset="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indent="15875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Единый портал бюджетной системы Российской Федерации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15875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Электронный Бюджет</a:t>
            </a:r>
          </a:p>
          <a:p>
            <a:pPr>
              <a:buFont typeface="Wingdings 2" pitchFamily="18" charset="2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913" y="1375306"/>
            <a:ext cx="549151" cy="54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gosusl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8913" y="2078033"/>
            <a:ext cx="557212" cy="557212"/>
          </a:xfrm>
          <a:prstGeom prst="rect">
            <a:avLst/>
          </a:prstGeom>
        </p:spPr>
      </p:pic>
      <p:pic>
        <p:nvPicPr>
          <p:cNvPr id="9" name="Рисунок 8" descr="zakupki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736" y="2847924"/>
            <a:ext cx="571504" cy="571504"/>
          </a:xfrm>
          <a:prstGeom prst="rect">
            <a:avLst/>
          </a:prstGeom>
        </p:spPr>
      </p:pic>
      <p:pic>
        <p:nvPicPr>
          <p:cNvPr id="10" name="Рисунок 9" descr="zakupki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560" y="3632107"/>
            <a:ext cx="571504" cy="571504"/>
          </a:xfrm>
          <a:prstGeom prst="rect">
            <a:avLst/>
          </a:prstGeom>
        </p:spPr>
      </p:pic>
      <p:pic>
        <p:nvPicPr>
          <p:cNvPr id="13" name="Рисунок 12" descr="budget.png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6560" y="4583052"/>
            <a:ext cx="571504" cy="5715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354868143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3" y="0"/>
            <a:ext cx="9141167" cy="98072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b="1" cap="all" dirty="0" smtClean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по Управлению финансов Администрации УРЕНСКОГО  МУНИЦИПАЛЬНОГО  ОКРУГА НИЖЕГОРОДСКОЙ ОБЛАСТИ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039" y="87573"/>
            <a:ext cx="396274" cy="4816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29635" y="1772816"/>
            <a:ext cx="33207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брошюры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для граждан» является Управление финансов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Уренского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530621"/>
              </p:ext>
            </p:extLst>
          </p:nvPr>
        </p:nvGraphicFramePr>
        <p:xfrm>
          <a:off x="539377" y="4005064"/>
          <a:ext cx="8103662" cy="2253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1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Управления финансов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Сахаров Сергей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Леонидович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606800 Нижегородская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обл. г.Урень, ул.Ленина, д.65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8-831-54-2-11-76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Информационный ресурс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www.uren.nobl.ru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8.00 до 17.15 (пт. до 16.00)</a:t>
                      </a:r>
                    </a:p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12.00 до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13.00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Выходные – сб.,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2" descr="https://downloader.disk.yandex.ru/preview/67ea5bbf94d660863f106815d9d2d2927377d110fdc7dd3d30d6e331f28a04e3/69bc204d/J1GBBoNTAex9LB2qvHW9lnbcaM6ofKwWVXSSCkGYPbfdWhjCbG9VLjjM-173S8KoFkpGPeazDCMjD6nD1K69vA%3D%3D?uid=0&amp;filename=1B6A0542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7" y="1206119"/>
            <a:ext cx="4464496" cy="25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126920218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78363" y="5949950"/>
            <a:ext cx="44656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endParaRPr 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5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36754" y="6579876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8" y="904139"/>
            <a:ext cx="8272989" cy="54015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отчет об исполнении бюджета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b="1" cap="all" dirty="0" smtClean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5444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78363" y="5949950"/>
            <a:ext cx="44656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endParaRPr 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5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36754" y="6579876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2" y="714889"/>
            <a:ext cx="1532846" cy="883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3" y="1703045"/>
            <a:ext cx="1532846" cy="913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2" y="2658098"/>
            <a:ext cx="1532847" cy="882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8" y="3582883"/>
            <a:ext cx="1717734" cy="1066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0" y="4747510"/>
            <a:ext cx="1637972" cy="945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8" y="5698994"/>
            <a:ext cx="1686077" cy="1179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2339752" y="945832"/>
            <a:ext cx="5181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</a:t>
            </a:r>
          </a:p>
        </p:txBody>
      </p:sp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2339752" y="1900694"/>
            <a:ext cx="43586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доходной базы бюджета</a:t>
            </a:r>
          </a:p>
        </p:txBody>
      </p:sp>
      <p:sp>
        <p:nvSpPr>
          <p:cNvPr id="20" name="Прямоугольник 12"/>
          <p:cNvSpPr>
            <a:spLocks noChangeArrowheads="1"/>
          </p:cNvSpPr>
          <p:nvPr/>
        </p:nvSpPr>
        <p:spPr bwMode="auto">
          <a:xfrm>
            <a:off x="2257190" y="2809462"/>
            <a:ext cx="5925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</a:t>
            </a:r>
          </a:p>
        </p:txBody>
      </p:sp>
      <p:sp>
        <p:nvSpPr>
          <p:cNvPr id="21" name="Прямоугольник 7"/>
          <p:cNvSpPr>
            <a:spLocks noChangeArrowheads="1"/>
          </p:cNvSpPr>
          <p:nvPr/>
        </p:nvSpPr>
        <p:spPr bwMode="auto">
          <a:xfrm>
            <a:off x="2223038" y="3892559"/>
            <a:ext cx="67881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Эффективное управление муниципальным долгом</a:t>
            </a:r>
          </a:p>
        </p:txBody>
      </p:sp>
      <p:sp>
        <p:nvSpPr>
          <p:cNvPr id="22" name="Прямоугольник 9"/>
          <p:cNvSpPr>
            <a:spLocks noChangeArrowheads="1"/>
          </p:cNvSpPr>
          <p:nvPr/>
        </p:nvSpPr>
        <p:spPr bwMode="auto">
          <a:xfrm>
            <a:off x="2161719" y="4866429"/>
            <a:ext cx="711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Осуществление внутреннего муниципального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финансового контроля</a:t>
            </a:r>
          </a:p>
        </p:txBody>
      </p:sp>
      <p:sp>
        <p:nvSpPr>
          <p:cNvPr id="23" name="Прямоугольник 10"/>
          <p:cNvSpPr>
            <a:spLocks noChangeArrowheads="1"/>
          </p:cNvSpPr>
          <p:nvPr/>
        </p:nvSpPr>
        <p:spPr bwMode="auto">
          <a:xfrm>
            <a:off x="2257190" y="6006511"/>
            <a:ext cx="55746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открытости бюджетного процесса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задачи, решаемые в процессе исполнения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округа в 2025 году 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1776993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4" descr="https://downloader.disk.yandex.ru/preview/8806f024e99d032740c0c43a5298dac17c4f663dab0035b1de11739b903c2979/69bc258b/wuIEYm_BPFzL0fqtI8zKn9ylsPe4G38ED8zdBvFeJXOx0Rof0k23awDpCtRfSYJfJ6aOFMXK0uAZpXftCIAmGg%3D%3D?uid=0&amp;filename=DJI_20250804152645_0060_D.jpg&amp;disposition=inline&amp;hash=&amp;limit=0&amp;content_type=image%2Fjpeg&amp;owner_uid=0&amp;tknv=v3&amp;size=1905x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61"/>
            <a:ext cx="9141167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32814" y="3586689"/>
            <a:ext cx="1512168" cy="703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- </a:t>
            </a:r>
          </a:p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2 104,0 кв. км.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0827" y="2799890"/>
            <a:ext cx="3242183" cy="96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отгруженной продукции, </a:t>
            </a:r>
          </a:p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услуг - </a:t>
            </a:r>
          </a:p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10 584,7 млн.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94951" y="4132551"/>
            <a:ext cx="2371307" cy="898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 в действующих ценах - </a:t>
            </a:r>
          </a:p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1 441,1 млн.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6292" y="4182290"/>
            <a:ext cx="357642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</a:t>
            </a:r>
          </a:p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- </a:t>
            </a:r>
          </a:p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52 314,23 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68141" y="5259055"/>
            <a:ext cx="32403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муниципальных учреждений 18 бюджетных, </a:t>
            </a:r>
          </a:p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автономных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82263" y="3010120"/>
            <a:ext cx="2448272" cy="546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</a:p>
          <a:p>
            <a:pPr algn="ctr"/>
            <a:r>
              <a:rPr lang="ru-RU" sz="1600" b="1" dirty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27 699 человек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Показатели, характеризующие муниципальный округ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2025 год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53281" y="6552410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038416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13500013"/>
              </p:ext>
            </p:extLst>
          </p:nvPr>
        </p:nvGraphicFramePr>
        <p:xfrm>
          <a:off x="287524" y="1738664"/>
          <a:ext cx="8568952" cy="466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691680" y="723001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Отгружено товаров собственного производства, выполненных работ и услуг по полному кругу организаций, млн.руб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2" y="0"/>
            <a:ext cx="9141167" cy="620688"/>
          </a:xfrm>
          <a:prstGeom prst="rect">
            <a:avLst/>
          </a:prstGeom>
          <a:solidFill>
            <a:srgbClr val="C4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достижении основных показателей </a:t>
            </a:r>
          </a:p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округа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21" y="50725"/>
            <a:ext cx="396274" cy="481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51184" y="6558135"/>
            <a:ext cx="396274" cy="2880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600" b="1" cap="all" dirty="0" smtClean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2822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  <a:ln w="9525" cap="flat" cmpd="sng" algn="ctr">
          <a:noFill/>
          <a:prstDash val="solid"/>
        </a:ln>
      </a:spPr>
      <a:bodyPr vert="horz" lIns="91440" tIns="45720" rIns="91440" bIns="45720" rtlCol="0" anchor="ctr">
        <a:noAutofit/>
      </a:bodyPr>
      <a:lstStyle>
        <a:defPPr algn="ctr">
          <a:spcBef>
            <a:spcPct val="0"/>
          </a:spcBef>
          <a:defRPr sz="2000" b="1" cap="all" dirty="0" smtClean="0">
            <a:ln w="0"/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28934</TotalTime>
  <Words>7195</Words>
  <Application>Microsoft Office PowerPoint</Application>
  <PresentationFormat>Экран (4:3)</PresentationFormat>
  <Paragraphs>2468</Paragraphs>
  <Slides>58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7" baseType="lpstr">
      <vt:lpstr>Arial</vt:lpstr>
      <vt:lpstr>Avenir Next Regular</vt:lpstr>
      <vt:lpstr>Calibri</vt:lpstr>
      <vt:lpstr>Corbel</vt:lpstr>
      <vt:lpstr>Monotype Corsiva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findep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Таланова Т.Н., Ванина В.В.</dc:creator>
  <cp:lastModifiedBy>Лариса Двойникова</cp:lastModifiedBy>
  <cp:revision>2737</cp:revision>
  <cp:lastPrinted>2026-03-26T04:48:43Z</cp:lastPrinted>
  <dcterms:created xsi:type="dcterms:W3CDTF">2010-09-22T07:25:09Z</dcterms:created>
  <dcterms:modified xsi:type="dcterms:W3CDTF">2026-03-30T11:36:44Z</dcterms:modified>
</cp:coreProperties>
</file>